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74" r:id="rId3"/>
    <p:sldId id="312" r:id="rId4"/>
    <p:sldId id="295" r:id="rId5"/>
    <p:sldId id="277" r:id="rId6"/>
    <p:sldId id="296" r:id="rId7"/>
    <p:sldId id="314" r:id="rId8"/>
    <p:sldId id="293" r:id="rId9"/>
    <p:sldId id="299" r:id="rId10"/>
    <p:sldId id="280" r:id="rId11"/>
    <p:sldId id="298" r:id="rId12"/>
    <p:sldId id="284" r:id="rId13"/>
    <p:sldId id="285" r:id="rId14"/>
    <p:sldId id="302" r:id="rId15"/>
    <p:sldId id="309" r:id="rId16"/>
    <p:sldId id="303" r:id="rId17"/>
    <p:sldId id="307" r:id="rId18"/>
    <p:sldId id="308" r:id="rId19"/>
    <p:sldId id="310" r:id="rId20"/>
    <p:sldId id="287" r:id="rId21"/>
    <p:sldId id="311" r:id="rId22"/>
    <p:sldId id="288" r:id="rId23"/>
    <p:sldId id="300" r:id="rId24"/>
    <p:sldId id="301" r:id="rId25"/>
    <p:sldId id="291" r:id="rId26"/>
    <p:sldId id="292" r:id="rId27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DD3"/>
    <a:srgbClr val="2A4982"/>
    <a:srgbClr val="CF5F13"/>
    <a:srgbClr val="F9CBCF"/>
    <a:srgbClr val="F3B7E8"/>
    <a:srgbClr val="F74A27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5922" autoAdjust="0"/>
  </p:normalViewPr>
  <p:slideViewPr>
    <p:cSldViewPr snapToGrid="0">
      <p:cViewPr varScale="1">
        <p:scale>
          <a:sx n="58" d="100"/>
          <a:sy n="58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ocente.bga\Descargas\BASE%20DE%20DATOS%20JIMENA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MB\CONGRESO%20UDI\TABULACI&#211;N%20DE%20ENCUEST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MB\CONGRESO%20UDI\TABULACI&#211;N%20DE%20ENCUEST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Hoja1!$L$9</c:f>
              <c:strCache>
                <c:ptCount val="1"/>
                <c:pt idx="0">
                  <c:v>Maquinaria y equipos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Hoja1!$K$10:$K$12</c:f>
              <c:strCache>
                <c:ptCount val="3"/>
                <c:pt idx="0">
                  <c:v> RUIDO BAJO</c:v>
                </c:pt>
                <c:pt idx="1">
                  <c:v>RUIDO MEDIO</c:v>
                </c:pt>
                <c:pt idx="2">
                  <c:v>RUIDO ALTO</c:v>
                </c:pt>
              </c:strCache>
            </c:strRef>
          </c:cat>
          <c:val>
            <c:numRef>
              <c:f>Hoja1!$L$10:$L$12</c:f>
              <c:numCache>
                <c:formatCode>General</c:formatCode>
                <c:ptCount val="3"/>
                <c:pt idx="0">
                  <c:v>2.7</c:v>
                </c:pt>
                <c:pt idx="1">
                  <c:v>7</c:v>
                </c:pt>
                <c:pt idx="2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A8-46F4-AA50-39FC5376688C}"/>
            </c:ext>
          </c:extLst>
        </c:ser>
        <c:ser>
          <c:idx val="1"/>
          <c:order val="1"/>
          <c:tx>
            <c:strRef>
              <c:f>Hoja1!$M$9</c:f>
              <c:strCache>
                <c:ptCount val="1"/>
                <c:pt idx="0">
                  <c:v>Volquetas y mixer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Hoja1!$K$10:$K$12</c:f>
              <c:strCache>
                <c:ptCount val="3"/>
                <c:pt idx="0">
                  <c:v> RUIDO BAJO</c:v>
                </c:pt>
                <c:pt idx="1">
                  <c:v>RUIDO MEDIO</c:v>
                </c:pt>
                <c:pt idx="2">
                  <c:v>RUIDO ALTO</c:v>
                </c:pt>
              </c:strCache>
            </c:strRef>
          </c:cat>
          <c:val>
            <c:numRef>
              <c:f>Hoja1!$M$10:$M$12</c:f>
              <c:numCache>
                <c:formatCode>General</c:formatCode>
                <c:ptCount val="3"/>
                <c:pt idx="0">
                  <c:v>1.4</c:v>
                </c:pt>
                <c:pt idx="1">
                  <c:v>2.5</c:v>
                </c:pt>
                <c:pt idx="2">
                  <c:v>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A8-46F4-AA50-39FC5376688C}"/>
            </c:ext>
          </c:extLst>
        </c:ser>
        <c:ser>
          <c:idx val="2"/>
          <c:order val="2"/>
          <c:tx>
            <c:strRef>
              <c:f>Hoja1!$N$9</c:f>
              <c:strCache>
                <c:ptCount val="1"/>
                <c:pt idx="0">
                  <c:v>Establecimientos vecinos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Hoja1!$K$10:$K$12</c:f>
              <c:strCache>
                <c:ptCount val="3"/>
                <c:pt idx="0">
                  <c:v> RUIDO BAJO</c:v>
                </c:pt>
                <c:pt idx="1">
                  <c:v>RUIDO MEDIO</c:v>
                </c:pt>
                <c:pt idx="2">
                  <c:v>RUIDO ALTO</c:v>
                </c:pt>
              </c:strCache>
            </c:strRef>
          </c:cat>
          <c:val>
            <c:numRef>
              <c:f>Hoja1!$N$10:$N$12</c:f>
              <c:numCache>
                <c:formatCode>General</c:formatCode>
                <c:ptCount val="3"/>
                <c:pt idx="0">
                  <c:v>0</c:v>
                </c:pt>
                <c:pt idx="1">
                  <c:v>0.2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A8-46F4-AA50-39FC5376688C}"/>
            </c:ext>
          </c:extLst>
        </c:ser>
        <c:ser>
          <c:idx val="3"/>
          <c:order val="3"/>
          <c:tx>
            <c:strRef>
              <c:f>Hoja1!$O$9</c:f>
              <c:strCache>
                <c:ptCount val="1"/>
                <c:pt idx="0">
                  <c:v>Tráfico en vías aledañas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Hoja1!$K$10:$K$12</c:f>
              <c:strCache>
                <c:ptCount val="3"/>
                <c:pt idx="0">
                  <c:v> RUIDO BAJO</c:v>
                </c:pt>
                <c:pt idx="1">
                  <c:v>RUIDO MEDIO</c:v>
                </c:pt>
                <c:pt idx="2">
                  <c:v>RUIDO ALTO</c:v>
                </c:pt>
              </c:strCache>
            </c:strRef>
          </c:cat>
          <c:val>
            <c:numRef>
              <c:f>Hoja1!$O$10:$O$12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0</c:v>
                </c:pt>
                <c:pt idx="2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A8-46F4-AA50-39FC5376688C}"/>
            </c:ext>
          </c:extLst>
        </c:ser>
        <c:ser>
          <c:idx val="4"/>
          <c:order val="4"/>
          <c:tx>
            <c:strRef>
              <c:f>Hoja1!$P$9</c:f>
              <c:strCache>
                <c:ptCount val="1"/>
                <c:pt idx="0">
                  <c:v>Otra fuente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Hoja1!$K$10:$K$12</c:f>
              <c:strCache>
                <c:ptCount val="3"/>
                <c:pt idx="0">
                  <c:v> RUIDO BAJO</c:v>
                </c:pt>
                <c:pt idx="1">
                  <c:v>RUIDO MEDIO</c:v>
                </c:pt>
                <c:pt idx="2">
                  <c:v>RUIDO ALTO</c:v>
                </c:pt>
              </c:strCache>
            </c:strRef>
          </c:cat>
          <c:val>
            <c:numRef>
              <c:f>Hoja1!$P$10:$P$12</c:f>
              <c:numCache>
                <c:formatCode>General</c:formatCode>
                <c:ptCount val="3"/>
                <c:pt idx="0">
                  <c:v>0.2</c:v>
                </c:pt>
                <c:pt idx="1">
                  <c:v>0.7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A8-46F4-AA50-39FC5376688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8393160"/>
        <c:axId val="288397472"/>
      </c:barChart>
      <c:catAx>
        <c:axId val="288393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88397472"/>
        <c:crosses val="autoZero"/>
        <c:auto val="1"/>
        <c:lblAlgn val="ctr"/>
        <c:lblOffset val="100"/>
        <c:noMultiLvlLbl val="0"/>
      </c:catAx>
      <c:valAx>
        <c:axId val="28839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8839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Hoja1!$C$51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Hoja1!$B$52:$B$58</c:f>
              <c:strCache>
                <c:ptCount val="7"/>
                <c:pt idx="0">
                  <c:v>Empresa 3</c:v>
                </c:pt>
                <c:pt idx="1">
                  <c:v>Empresa 2</c:v>
                </c:pt>
                <c:pt idx="2">
                  <c:v>Empresa 1</c:v>
                </c:pt>
                <c:pt idx="4">
                  <c:v>Empresa 3</c:v>
                </c:pt>
                <c:pt idx="5">
                  <c:v>Empresa 2</c:v>
                </c:pt>
                <c:pt idx="6">
                  <c:v>Empresa 1</c:v>
                </c:pt>
              </c:strCache>
            </c:strRef>
          </c:cat>
          <c:val>
            <c:numRef>
              <c:f>Hoja1!$C$52:$C$58</c:f>
              <c:numCache>
                <c:formatCode>General</c:formatCode>
                <c:ptCount val="7"/>
                <c:pt idx="0">
                  <c:v>13.33</c:v>
                </c:pt>
                <c:pt idx="1">
                  <c:v>35.72</c:v>
                </c:pt>
                <c:pt idx="2">
                  <c:v>25</c:v>
                </c:pt>
                <c:pt idx="4">
                  <c:v>13.33</c:v>
                </c:pt>
                <c:pt idx="5">
                  <c:v>50</c:v>
                </c:pt>
                <c:pt idx="6">
                  <c:v>33.33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3F-48E8-AD24-DED61FB35ABA}"/>
            </c:ext>
          </c:extLst>
        </c:ser>
        <c:ser>
          <c:idx val="1"/>
          <c:order val="1"/>
          <c:tx>
            <c:strRef>
              <c:f>Hoja1!$D$51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Hoja1!$B$52:$B$58</c:f>
              <c:strCache>
                <c:ptCount val="7"/>
                <c:pt idx="0">
                  <c:v>Empresa 3</c:v>
                </c:pt>
                <c:pt idx="1">
                  <c:v>Empresa 2</c:v>
                </c:pt>
                <c:pt idx="2">
                  <c:v>Empresa 1</c:v>
                </c:pt>
                <c:pt idx="4">
                  <c:v>Empresa 3</c:v>
                </c:pt>
                <c:pt idx="5">
                  <c:v>Empresa 2</c:v>
                </c:pt>
                <c:pt idx="6">
                  <c:v>Empresa 1</c:v>
                </c:pt>
              </c:strCache>
            </c:strRef>
          </c:cat>
          <c:val>
            <c:numRef>
              <c:f>Hoja1!$D$52:$D$58</c:f>
              <c:numCache>
                <c:formatCode>General</c:formatCode>
                <c:ptCount val="7"/>
                <c:pt idx="0">
                  <c:v>6.67</c:v>
                </c:pt>
                <c:pt idx="1">
                  <c:v>42.86</c:v>
                </c:pt>
                <c:pt idx="2">
                  <c:v>25</c:v>
                </c:pt>
                <c:pt idx="4">
                  <c:v>6.67</c:v>
                </c:pt>
                <c:pt idx="5">
                  <c:v>14.29</c:v>
                </c:pt>
                <c:pt idx="6">
                  <c:v>16.670000000000002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3F-48E8-AD24-DED61FB35ABA}"/>
            </c:ext>
          </c:extLst>
        </c:ser>
        <c:ser>
          <c:idx val="2"/>
          <c:order val="2"/>
          <c:tx>
            <c:strRef>
              <c:f>Hoja1!$E$51</c:f>
              <c:strCache>
                <c:ptCount val="1"/>
                <c:pt idx="0">
                  <c:v>Poco/nada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Hoja1!$B$52:$B$58</c:f>
              <c:strCache>
                <c:ptCount val="7"/>
                <c:pt idx="0">
                  <c:v>Empresa 3</c:v>
                </c:pt>
                <c:pt idx="1">
                  <c:v>Empresa 2</c:v>
                </c:pt>
                <c:pt idx="2">
                  <c:v>Empresa 1</c:v>
                </c:pt>
                <c:pt idx="4">
                  <c:v>Empresa 3</c:v>
                </c:pt>
                <c:pt idx="5">
                  <c:v>Empresa 2</c:v>
                </c:pt>
                <c:pt idx="6">
                  <c:v>Empresa 1</c:v>
                </c:pt>
              </c:strCache>
            </c:strRef>
          </c:cat>
          <c:val>
            <c:numRef>
              <c:f>Hoja1!$E$52:$E$58</c:f>
              <c:numCache>
                <c:formatCode>General</c:formatCode>
                <c:ptCount val="7"/>
                <c:pt idx="0">
                  <c:v>80</c:v>
                </c:pt>
                <c:pt idx="1">
                  <c:v>21.43</c:v>
                </c:pt>
                <c:pt idx="2">
                  <c:v>50</c:v>
                </c:pt>
                <c:pt idx="4">
                  <c:v>80</c:v>
                </c:pt>
                <c:pt idx="5">
                  <c:v>35.71</c:v>
                </c:pt>
                <c:pt idx="6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3F-48E8-AD24-DED61FB35A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8392376"/>
        <c:axId val="288394336"/>
      </c:barChart>
      <c:catAx>
        <c:axId val="288392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8394336"/>
        <c:crosses val="autoZero"/>
        <c:auto val="1"/>
        <c:lblAlgn val="ctr"/>
        <c:lblOffset val="100"/>
        <c:noMultiLvlLbl val="0"/>
      </c:catAx>
      <c:valAx>
        <c:axId val="28839433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839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Hoja1!$C$71</c:f>
              <c:strCache>
                <c:ptCount val="1"/>
                <c:pt idx="0">
                  <c:v>Casi siempre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Hoja1!$B$72:$B$77</c:f>
              <c:strCache>
                <c:ptCount val="6"/>
                <c:pt idx="0">
                  <c:v>Acude a establecimientos de afluencia masiva</c:v>
                </c:pt>
                <c:pt idx="1">
                  <c:v>Usa audifonos de alto volumen</c:v>
                </c:pt>
                <c:pt idx="2">
                  <c:v>Quejas formales por el ruido</c:v>
                </c:pt>
                <c:pt idx="4">
                  <c:v>Usa protectores auditivos</c:v>
                </c:pt>
                <c:pt idx="5">
                  <c:v>Busca fuente y solicita control</c:v>
                </c:pt>
              </c:strCache>
            </c:strRef>
          </c:cat>
          <c:val>
            <c:numRef>
              <c:f>Hoja1!$C$72:$C$77</c:f>
              <c:numCache>
                <c:formatCode>General</c:formatCode>
                <c:ptCount val="6"/>
                <c:pt idx="0">
                  <c:v>27</c:v>
                </c:pt>
                <c:pt idx="1">
                  <c:v>15</c:v>
                </c:pt>
                <c:pt idx="2">
                  <c:v>14</c:v>
                </c:pt>
                <c:pt idx="4">
                  <c:v>100</c:v>
                </c:pt>
                <c:pt idx="5">
                  <c:v>78.05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B0-412C-B6B5-B6C10F724351}"/>
            </c:ext>
          </c:extLst>
        </c:ser>
        <c:ser>
          <c:idx val="1"/>
          <c:order val="1"/>
          <c:tx>
            <c:strRef>
              <c:f>Hoja1!$D$71</c:f>
              <c:strCache>
                <c:ptCount val="1"/>
                <c:pt idx="0">
                  <c:v>Algunas veces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Hoja1!$B$72:$B$77</c:f>
              <c:strCache>
                <c:ptCount val="6"/>
                <c:pt idx="0">
                  <c:v>Acude a establecimientos de afluencia masiva</c:v>
                </c:pt>
                <c:pt idx="1">
                  <c:v>Usa audifonos de alto volumen</c:v>
                </c:pt>
                <c:pt idx="2">
                  <c:v>Quejas formales por el ruido</c:v>
                </c:pt>
                <c:pt idx="4">
                  <c:v>Usa protectores auditivos</c:v>
                </c:pt>
                <c:pt idx="5">
                  <c:v>Busca fuente y solicita control</c:v>
                </c:pt>
              </c:strCache>
            </c:strRef>
          </c:cat>
          <c:val>
            <c:numRef>
              <c:f>Hoja1!$D$72:$D$77</c:f>
              <c:numCache>
                <c:formatCode>General</c:formatCode>
                <c:ptCount val="6"/>
                <c:pt idx="0">
                  <c:v>43</c:v>
                </c:pt>
                <c:pt idx="1">
                  <c:v>17</c:v>
                </c:pt>
                <c:pt idx="2">
                  <c:v>35</c:v>
                </c:pt>
                <c:pt idx="5">
                  <c:v>7.32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B0-412C-B6B5-B6C10F724351}"/>
            </c:ext>
          </c:extLst>
        </c:ser>
        <c:ser>
          <c:idx val="2"/>
          <c:order val="2"/>
          <c:tx>
            <c:strRef>
              <c:f>Hoja1!$E$71</c:f>
              <c:strCache>
                <c:ptCount val="1"/>
                <c:pt idx="0">
                  <c:v>Casi nunca/nunca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Hoja1!$B$72:$B$77</c:f>
              <c:strCache>
                <c:ptCount val="6"/>
                <c:pt idx="0">
                  <c:v>Acude a establecimientos de afluencia masiva</c:v>
                </c:pt>
                <c:pt idx="1">
                  <c:v>Usa audifonos de alto volumen</c:v>
                </c:pt>
                <c:pt idx="2">
                  <c:v>Quejas formales por el ruido</c:v>
                </c:pt>
                <c:pt idx="4">
                  <c:v>Usa protectores auditivos</c:v>
                </c:pt>
                <c:pt idx="5">
                  <c:v>Busca fuente y solicita control</c:v>
                </c:pt>
              </c:strCache>
            </c:strRef>
          </c:cat>
          <c:val>
            <c:numRef>
              <c:f>Hoja1!$E$72:$E$77</c:f>
              <c:numCache>
                <c:formatCode>General</c:formatCode>
                <c:ptCount val="6"/>
                <c:pt idx="0">
                  <c:v>30</c:v>
                </c:pt>
                <c:pt idx="1">
                  <c:v>68</c:v>
                </c:pt>
                <c:pt idx="2">
                  <c:v>54</c:v>
                </c:pt>
                <c:pt idx="5">
                  <c:v>14.63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B0-412C-B6B5-B6C10F7243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8393552"/>
        <c:axId val="288394728"/>
      </c:barChart>
      <c:catAx>
        <c:axId val="28839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8394728"/>
        <c:crosses val="autoZero"/>
        <c:auto val="1"/>
        <c:lblAlgn val="ctr"/>
        <c:lblOffset val="100"/>
        <c:noMultiLvlLbl val="0"/>
      </c:catAx>
      <c:valAx>
        <c:axId val="28839472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83935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12C98-A8CF-43C6-9E6E-E97B830BD4F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C1537124-092A-408C-8396-EC577DD41DCC}">
      <dgm:prSet phldrT="[Texto]" custT="1"/>
      <dgm:spPr/>
      <dgm:t>
        <a:bodyPr/>
        <a:lstStyle/>
        <a:p>
          <a:r>
            <a:rPr lang="es-ES" sz="1800" dirty="0">
              <a:latin typeface="Abadi" panose="020B0604020104020204" pitchFamily="34" charset="0"/>
            </a:rPr>
            <a:t>Instalaciones de las plantas de producción</a:t>
          </a:r>
        </a:p>
      </dgm:t>
    </dgm:pt>
    <dgm:pt modelId="{FA456EA1-9168-48E5-8D16-220555B5F7EF}" type="parTrans" cxnId="{68491763-2112-4F12-B78F-A9BC81E97B07}">
      <dgm:prSet custT="1"/>
      <dgm:spPr/>
      <dgm:t>
        <a:bodyPr/>
        <a:lstStyle/>
        <a:p>
          <a:endParaRPr lang="es-ES" sz="1800">
            <a:latin typeface="Abadi" panose="020B0604020104020204" pitchFamily="34" charset="0"/>
          </a:endParaRPr>
        </a:p>
      </dgm:t>
    </dgm:pt>
    <dgm:pt modelId="{B4E630FB-A0AD-4B33-8613-AA01FAE4C537}" type="sibTrans" cxnId="{68491763-2112-4F12-B78F-A9BC81E97B07}">
      <dgm:prSet/>
      <dgm:spPr/>
      <dgm:t>
        <a:bodyPr/>
        <a:lstStyle/>
        <a:p>
          <a:endParaRPr lang="es-ES" sz="1800">
            <a:latin typeface="Abadi" panose="020B0604020104020204" pitchFamily="34" charset="0"/>
          </a:endParaRPr>
        </a:p>
      </dgm:t>
    </dgm:pt>
    <dgm:pt modelId="{F4513518-CFC2-41B0-B8F3-1372985AE1B0}">
      <dgm:prSet phldrT="[Texto]" custT="1"/>
      <dgm:spPr/>
      <dgm:t>
        <a:bodyPr/>
        <a:lstStyle/>
        <a:p>
          <a:r>
            <a:rPr lang="es-ES" sz="1800" dirty="0">
              <a:latin typeface="Abadi" panose="020B0604020104020204" pitchFamily="34" charset="0"/>
            </a:rPr>
            <a:t>Vías de circulación</a:t>
          </a:r>
        </a:p>
      </dgm:t>
    </dgm:pt>
    <dgm:pt modelId="{9BE94F92-913C-422F-89AF-B880F10BF2FC}" type="parTrans" cxnId="{29B225FB-3245-4D9E-93C3-D5870809383B}">
      <dgm:prSet custT="1"/>
      <dgm:spPr/>
      <dgm:t>
        <a:bodyPr/>
        <a:lstStyle/>
        <a:p>
          <a:endParaRPr lang="es-ES" sz="1800">
            <a:latin typeface="Abadi" panose="020B0604020104020204" pitchFamily="34" charset="0"/>
          </a:endParaRPr>
        </a:p>
      </dgm:t>
    </dgm:pt>
    <dgm:pt modelId="{A68D320E-C66A-4AFC-A189-A97D994AA341}" type="sibTrans" cxnId="{29B225FB-3245-4D9E-93C3-D5870809383B}">
      <dgm:prSet/>
      <dgm:spPr/>
      <dgm:t>
        <a:bodyPr/>
        <a:lstStyle/>
        <a:p>
          <a:endParaRPr lang="es-ES" sz="1800">
            <a:latin typeface="Abadi" panose="020B0604020104020204" pitchFamily="34" charset="0"/>
          </a:endParaRPr>
        </a:p>
      </dgm:t>
    </dgm:pt>
    <dgm:pt modelId="{5E47095E-9FE4-411D-BDBC-345B9019AEF2}">
      <dgm:prSet phldrT="[Texto]" custT="1"/>
      <dgm:spPr/>
      <dgm:t>
        <a:bodyPr/>
        <a:lstStyle/>
        <a:p>
          <a:r>
            <a:rPr lang="es-ES" sz="1800" dirty="0">
              <a:latin typeface="Abadi" panose="020B0604020104020204" pitchFamily="34" charset="0"/>
            </a:rPr>
            <a:t>Obras de construcción para entrega de producto</a:t>
          </a:r>
        </a:p>
      </dgm:t>
    </dgm:pt>
    <dgm:pt modelId="{50F613FA-E874-4F0C-82B9-6E753C2106F3}" type="parTrans" cxnId="{CE611BB5-2E6E-4DD5-B1F5-59F9958C77F0}">
      <dgm:prSet custT="1"/>
      <dgm:spPr/>
      <dgm:t>
        <a:bodyPr/>
        <a:lstStyle/>
        <a:p>
          <a:endParaRPr lang="es-ES" sz="1800">
            <a:latin typeface="Abadi" panose="020B0604020104020204" pitchFamily="34" charset="0"/>
          </a:endParaRPr>
        </a:p>
      </dgm:t>
    </dgm:pt>
    <dgm:pt modelId="{8EC3102D-BA4D-40BE-B17F-2D4B7D8EF634}" type="sibTrans" cxnId="{CE611BB5-2E6E-4DD5-B1F5-59F9958C77F0}">
      <dgm:prSet/>
      <dgm:spPr/>
      <dgm:t>
        <a:bodyPr/>
        <a:lstStyle/>
        <a:p>
          <a:endParaRPr lang="es-ES" sz="1800">
            <a:latin typeface="Abadi" panose="020B0604020104020204" pitchFamily="34" charset="0"/>
          </a:endParaRPr>
        </a:p>
      </dgm:t>
    </dgm:pt>
    <dgm:pt modelId="{A34808A3-7A6E-4094-BC7B-B4EA3B44E789}">
      <dgm:prSet phldrT="[Texto]" custT="1"/>
      <dgm:spPr/>
      <dgm:t>
        <a:bodyPr/>
        <a:lstStyle/>
        <a:p>
          <a:r>
            <a:rPr lang="es-ES" sz="1800" dirty="0">
              <a:latin typeface="Abadi" panose="020B0604020104020204" pitchFamily="34" charset="0"/>
            </a:rPr>
            <a:t>Cargue, descargue y dosificación de materiales de río y cemento</a:t>
          </a:r>
        </a:p>
      </dgm:t>
    </dgm:pt>
    <dgm:pt modelId="{3A065453-E35B-477B-BB84-1A346C0DCF13}" type="parTrans" cxnId="{3EAF70C9-E558-40C3-AB16-90485914D1B3}">
      <dgm:prSet custT="1"/>
      <dgm:spPr/>
      <dgm:t>
        <a:bodyPr/>
        <a:lstStyle/>
        <a:p>
          <a:endParaRPr lang="es-ES" sz="1800">
            <a:latin typeface="Abadi" panose="020B0604020104020204" pitchFamily="34" charset="0"/>
          </a:endParaRPr>
        </a:p>
      </dgm:t>
    </dgm:pt>
    <dgm:pt modelId="{A43EE80D-F9E3-41F5-A32D-EFA3D5627420}" type="sibTrans" cxnId="{3EAF70C9-E558-40C3-AB16-90485914D1B3}">
      <dgm:prSet/>
      <dgm:spPr/>
      <dgm:t>
        <a:bodyPr/>
        <a:lstStyle/>
        <a:p>
          <a:endParaRPr lang="es-ES" sz="1800">
            <a:latin typeface="Abadi" panose="020B0604020104020204" pitchFamily="34" charset="0"/>
          </a:endParaRPr>
        </a:p>
      </dgm:t>
    </dgm:pt>
    <dgm:pt modelId="{30DE8C81-8678-4B31-A52C-8E3EDB0D7DD0}">
      <dgm:prSet phldrT="[Texto]" custT="1"/>
      <dgm:spPr/>
      <dgm:t>
        <a:bodyPr/>
        <a:lstStyle/>
        <a:p>
          <a:r>
            <a:rPr lang="es-ES" sz="1800" dirty="0">
              <a:latin typeface="Abadi" panose="020B0604020104020204" pitchFamily="34" charset="0"/>
            </a:rPr>
            <a:t>Mezcla y homogenización en vehículos </a:t>
          </a:r>
          <a:r>
            <a:rPr lang="es-ES" sz="1800" dirty="0" err="1">
              <a:latin typeface="Abadi" panose="020B0604020104020204" pitchFamily="34" charset="0"/>
            </a:rPr>
            <a:t>mixer</a:t>
          </a:r>
          <a:endParaRPr lang="es-ES" sz="1800" dirty="0">
            <a:latin typeface="Abadi" panose="020B0604020104020204" pitchFamily="34" charset="0"/>
          </a:endParaRPr>
        </a:p>
      </dgm:t>
    </dgm:pt>
    <dgm:pt modelId="{63EB65D1-238A-4626-A130-AFC1521EB02E}" type="parTrans" cxnId="{2554FD16-BA7D-44B7-A4DF-F37E7E587340}">
      <dgm:prSet custT="1"/>
      <dgm:spPr/>
      <dgm:t>
        <a:bodyPr/>
        <a:lstStyle/>
        <a:p>
          <a:endParaRPr lang="es-ES" sz="1800">
            <a:latin typeface="Abadi" panose="020B0604020104020204" pitchFamily="34" charset="0"/>
          </a:endParaRPr>
        </a:p>
      </dgm:t>
    </dgm:pt>
    <dgm:pt modelId="{899E6E6C-E480-4B88-B539-44E85EEA982B}" type="sibTrans" cxnId="{2554FD16-BA7D-44B7-A4DF-F37E7E587340}">
      <dgm:prSet/>
      <dgm:spPr/>
      <dgm:t>
        <a:bodyPr/>
        <a:lstStyle/>
        <a:p>
          <a:endParaRPr lang="es-ES" sz="1800">
            <a:latin typeface="Abadi" panose="020B0604020104020204" pitchFamily="34" charset="0"/>
          </a:endParaRPr>
        </a:p>
      </dgm:t>
    </dgm:pt>
    <dgm:pt modelId="{C048C6F0-3846-46CE-99E7-85EC7AE46051}">
      <dgm:prSet phldrT="[Texto]" custT="1"/>
      <dgm:spPr/>
      <dgm:t>
        <a:bodyPr/>
        <a:lstStyle/>
        <a:p>
          <a:r>
            <a:rPr lang="es-ES" sz="1800" dirty="0">
              <a:latin typeface="Abadi" panose="020B0604020104020204" pitchFamily="34" charset="0"/>
            </a:rPr>
            <a:t>Producción y suministro de concreto</a:t>
          </a:r>
        </a:p>
      </dgm:t>
    </dgm:pt>
    <dgm:pt modelId="{CA034A65-F96C-4814-9228-FA6ACCA2DE96}" type="sibTrans" cxnId="{FC8A0E54-BA1A-4493-A3AE-E94FA46F1947}">
      <dgm:prSet/>
      <dgm:spPr/>
      <dgm:t>
        <a:bodyPr/>
        <a:lstStyle/>
        <a:p>
          <a:endParaRPr lang="es-ES" sz="1800">
            <a:latin typeface="Abadi" panose="020B0604020104020204" pitchFamily="34" charset="0"/>
          </a:endParaRPr>
        </a:p>
      </dgm:t>
    </dgm:pt>
    <dgm:pt modelId="{10EFF91E-AD0D-4CBF-BF8D-581F1909540A}" type="parTrans" cxnId="{FC8A0E54-BA1A-4493-A3AE-E94FA46F1947}">
      <dgm:prSet/>
      <dgm:spPr/>
      <dgm:t>
        <a:bodyPr/>
        <a:lstStyle/>
        <a:p>
          <a:endParaRPr lang="es-ES" sz="1800">
            <a:latin typeface="Abadi" panose="020B0604020104020204" pitchFamily="34" charset="0"/>
          </a:endParaRPr>
        </a:p>
      </dgm:t>
    </dgm:pt>
    <dgm:pt modelId="{C282DDD8-4BBD-4B93-878D-F50B687994A5}" type="pres">
      <dgm:prSet presAssocID="{14612C98-A8CF-43C6-9E6E-E97B830BD4F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E861DE-BF87-45BB-B9C6-DBE6937A9369}" type="pres">
      <dgm:prSet presAssocID="{C048C6F0-3846-46CE-99E7-85EC7AE46051}" presName="root1" presStyleCnt="0"/>
      <dgm:spPr/>
    </dgm:pt>
    <dgm:pt modelId="{96488112-3D5D-4F82-9B05-2E7CAD181B76}" type="pres">
      <dgm:prSet presAssocID="{C048C6F0-3846-46CE-99E7-85EC7AE4605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A52799-E78A-4D7B-9E9B-ECF777287A25}" type="pres">
      <dgm:prSet presAssocID="{C048C6F0-3846-46CE-99E7-85EC7AE46051}" presName="level2hierChild" presStyleCnt="0"/>
      <dgm:spPr/>
    </dgm:pt>
    <dgm:pt modelId="{780A68EE-6C69-4065-9DCE-389819C994F9}" type="pres">
      <dgm:prSet presAssocID="{FA456EA1-9168-48E5-8D16-220555B5F7EF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68CB7E6E-568B-4D03-BE8D-7704D6EF86D0}" type="pres">
      <dgm:prSet presAssocID="{FA456EA1-9168-48E5-8D16-220555B5F7EF}" presName="connTx" presStyleLbl="parChTrans1D2" presStyleIdx="0" presStyleCnt="5"/>
      <dgm:spPr/>
      <dgm:t>
        <a:bodyPr/>
        <a:lstStyle/>
        <a:p>
          <a:endParaRPr lang="es-ES"/>
        </a:p>
      </dgm:t>
    </dgm:pt>
    <dgm:pt modelId="{1A8B0BED-3F64-4334-A4F5-C5AA1C59ABA9}" type="pres">
      <dgm:prSet presAssocID="{C1537124-092A-408C-8396-EC577DD41DCC}" presName="root2" presStyleCnt="0"/>
      <dgm:spPr/>
    </dgm:pt>
    <dgm:pt modelId="{B9DE6108-73B2-4CC9-8426-C42F0A5668D8}" type="pres">
      <dgm:prSet presAssocID="{C1537124-092A-408C-8396-EC577DD41DC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AE5D0F-524C-4CFA-9699-7B8F31D4E585}" type="pres">
      <dgm:prSet presAssocID="{C1537124-092A-408C-8396-EC577DD41DCC}" presName="level3hierChild" presStyleCnt="0"/>
      <dgm:spPr/>
    </dgm:pt>
    <dgm:pt modelId="{47E6457F-5097-4CA9-B2D4-5029299EC280}" type="pres">
      <dgm:prSet presAssocID="{3A065453-E35B-477B-BB84-1A346C0DCF13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431F1FDD-173E-4E5E-8508-07512CF88962}" type="pres">
      <dgm:prSet presAssocID="{3A065453-E35B-477B-BB84-1A346C0DCF13}" presName="connTx" presStyleLbl="parChTrans1D2" presStyleIdx="1" presStyleCnt="5"/>
      <dgm:spPr/>
      <dgm:t>
        <a:bodyPr/>
        <a:lstStyle/>
        <a:p>
          <a:endParaRPr lang="es-ES"/>
        </a:p>
      </dgm:t>
    </dgm:pt>
    <dgm:pt modelId="{253FE1F3-0226-4D89-83CF-366E9D11DA1E}" type="pres">
      <dgm:prSet presAssocID="{A34808A3-7A6E-4094-BC7B-B4EA3B44E789}" presName="root2" presStyleCnt="0"/>
      <dgm:spPr/>
    </dgm:pt>
    <dgm:pt modelId="{32658F49-69FF-45F8-B076-290AEAF32FD1}" type="pres">
      <dgm:prSet presAssocID="{A34808A3-7A6E-4094-BC7B-B4EA3B44E789}" presName="LevelTwoTextNode" presStyleLbl="node2" presStyleIdx="1" presStyleCnt="5" custScaleY="150585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19F9FE-52A8-4517-9E87-E4587349D433}" type="pres">
      <dgm:prSet presAssocID="{A34808A3-7A6E-4094-BC7B-B4EA3B44E789}" presName="level3hierChild" presStyleCnt="0"/>
      <dgm:spPr/>
    </dgm:pt>
    <dgm:pt modelId="{2B1E475C-4C8A-4B45-86CE-DE60429037F3}" type="pres">
      <dgm:prSet presAssocID="{63EB65D1-238A-4626-A130-AFC1521EB02E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825AB21E-1E64-433A-99AD-3A0B6FF2FA34}" type="pres">
      <dgm:prSet presAssocID="{63EB65D1-238A-4626-A130-AFC1521EB02E}" presName="connTx" presStyleLbl="parChTrans1D2" presStyleIdx="2" presStyleCnt="5"/>
      <dgm:spPr/>
      <dgm:t>
        <a:bodyPr/>
        <a:lstStyle/>
        <a:p>
          <a:endParaRPr lang="es-ES"/>
        </a:p>
      </dgm:t>
    </dgm:pt>
    <dgm:pt modelId="{81EB9F19-114B-488A-B9B0-A8E2F1C50037}" type="pres">
      <dgm:prSet presAssocID="{30DE8C81-8678-4B31-A52C-8E3EDB0D7DD0}" presName="root2" presStyleCnt="0"/>
      <dgm:spPr/>
    </dgm:pt>
    <dgm:pt modelId="{8038F859-3FCE-49FD-9BC8-71141A70C2F4}" type="pres">
      <dgm:prSet presAssocID="{30DE8C81-8678-4B31-A52C-8E3EDB0D7DD0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024FDC-FD55-4EF0-880F-E123A5B9BB2B}" type="pres">
      <dgm:prSet presAssocID="{30DE8C81-8678-4B31-A52C-8E3EDB0D7DD0}" presName="level3hierChild" presStyleCnt="0"/>
      <dgm:spPr/>
    </dgm:pt>
    <dgm:pt modelId="{5C876C18-EF48-4500-8DCC-1869762DF9CC}" type="pres">
      <dgm:prSet presAssocID="{9BE94F92-913C-422F-89AF-B880F10BF2FC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69D10709-5A01-4695-9BF5-305CE3768A7E}" type="pres">
      <dgm:prSet presAssocID="{9BE94F92-913C-422F-89AF-B880F10BF2FC}" presName="connTx" presStyleLbl="parChTrans1D2" presStyleIdx="3" presStyleCnt="5"/>
      <dgm:spPr/>
      <dgm:t>
        <a:bodyPr/>
        <a:lstStyle/>
        <a:p>
          <a:endParaRPr lang="es-ES"/>
        </a:p>
      </dgm:t>
    </dgm:pt>
    <dgm:pt modelId="{889EA085-A7C1-4840-B789-D419EBAC2A9E}" type="pres">
      <dgm:prSet presAssocID="{F4513518-CFC2-41B0-B8F3-1372985AE1B0}" presName="root2" presStyleCnt="0"/>
      <dgm:spPr/>
    </dgm:pt>
    <dgm:pt modelId="{B0567486-1E8E-4111-AC38-7D7E1CF72A53}" type="pres">
      <dgm:prSet presAssocID="{F4513518-CFC2-41B0-B8F3-1372985AE1B0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6B3002-829D-4922-B30D-27F0CCEF277B}" type="pres">
      <dgm:prSet presAssocID="{F4513518-CFC2-41B0-B8F3-1372985AE1B0}" presName="level3hierChild" presStyleCnt="0"/>
      <dgm:spPr/>
    </dgm:pt>
    <dgm:pt modelId="{46A7683D-9C1D-449B-B521-DC378028E0D6}" type="pres">
      <dgm:prSet presAssocID="{50F613FA-E874-4F0C-82B9-6E753C2106F3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B31F636C-4E77-4F82-82E3-D5AAEE569E02}" type="pres">
      <dgm:prSet presAssocID="{50F613FA-E874-4F0C-82B9-6E753C2106F3}" presName="connTx" presStyleLbl="parChTrans1D2" presStyleIdx="4" presStyleCnt="5"/>
      <dgm:spPr/>
      <dgm:t>
        <a:bodyPr/>
        <a:lstStyle/>
        <a:p>
          <a:endParaRPr lang="es-ES"/>
        </a:p>
      </dgm:t>
    </dgm:pt>
    <dgm:pt modelId="{6D767EA7-6E52-4B8A-B08C-4571FE759342}" type="pres">
      <dgm:prSet presAssocID="{5E47095E-9FE4-411D-BDBC-345B9019AEF2}" presName="root2" presStyleCnt="0"/>
      <dgm:spPr/>
    </dgm:pt>
    <dgm:pt modelId="{A032812A-1A66-44F4-A7BD-D189B5232E34}" type="pres">
      <dgm:prSet presAssocID="{5E47095E-9FE4-411D-BDBC-345B9019AEF2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C969EB-DBD7-4F9F-8600-2E1D46504FC5}" type="pres">
      <dgm:prSet presAssocID="{5E47095E-9FE4-411D-BDBC-345B9019AEF2}" presName="level3hierChild" presStyleCnt="0"/>
      <dgm:spPr/>
    </dgm:pt>
  </dgm:ptLst>
  <dgm:cxnLst>
    <dgm:cxn modelId="{AFE55541-4E73-4DE8-982B-5F251C48BB30}" type="presOf" srcId="{14612C98-A8CF-43C6-9E6E-E97B830BD4FB}" destId="{C282DDD8-4BBD-4B93-878D-F50B687994A5}" srcOrd="0" destOrd="0" presId="urn:microsoft.com/office/officeart/2008/layout/HorizontalMultiLevelHierarchy"/>
    <dgm:cxn modelId="{0CA195A3-D55E-4CA2-9BC8-5F1EA89835BA}" type="presOf" srcId="{A34808A3-7A6E-4094-BC7B-B4EA3B44E789}" destId="{32658F49-69FF-45F8-B076-290AEAF32FD1}" srcOrd="0" destOrd="0" presId="urn:microsoft.com/office/officeart/2008/layout/HorizontalMultiLevelHierarchy"/>
    <dgm:cxn modelId="{7B35BA7F-AB34-469D-A4F7-1BB5106F0077}" type="presOf" srcId="{C048C6F0-3846-46CE-99E7-85EC7AE46051}" destId="{96488112-3D5D-4F82-9B05-2E7CAD181B76}" srcOrd="0" destOrd="0" presId="urn:microsoft.com/office/officeart/2008/layout/HorizontalMultiLevelHierarchy"/>
    <dgm:cxn modelId="{DB720F1B-D8C5-4D7F-9FAC-D4442CEA636E}" type="presOf" srcId="{FA456EA1-9168-48E5-8D16-220555B5F7EF}" destId="{68CB7E6E-568B-4D03-BE8D-7704D6EF86D0}" srcOrd="1" destOrd="0" presId="urn:microsoft.com/office/officeart/2008/layout/HorizontalMultiLevelHierarchy"/>
    <dgm:cxn modelId="{83492531-3546-47E8-80DE-02D94644202C}" type="presOf" srcId="{30DE8C81-8678-4B31-A52C-8E3EDB0D7DD0}" destId="{8038F859-3FCE-49FD-9BC8-71141A70C2F4}" srcOrd="0" destOrd="0" presId="urn:microsoft.com/office/officeart/2008/layout/HorizontalMultiLevelHierarchy"/>
    <dgm:cxn modelId="{CE611BB5-2E6E-4DD5-B1F5-59F9958C77F0}" srcId="{C048C6F0-3846-46CE-99E7-85EC7AE46051}" destId="{5E47095E-9FE4-411D-BDBC-345B9019AEF2}" srcOrd="4" destOrd="0" parTransId="{50F613FA-E874-4F0C-82B9-6E753C2106F3}" sibTransId="{8EC3102D-BA4D-40BE-B17F-2D4B7D8EF634}"/>
    <dgm:cxn modelId="{2554FD16-BA7D-44B7-A4DF-F37E7E587340}" srcId="{C048C6F0-3846-46CE-99E7-85EC7AE46051}" destId="{30DE8C81-8678-4B31-A52C-8E3EDB0D7DD0}" srcOrd="2" destOrd="0" parTransId="{63EB65D1-238A-4626-A130-AFC1521EB02E}" sibTransId="{899E6E6C-E480-4B88-B539-44E85EEA982B}"/>
    <dgm:cxn modelId="{FC8A0E54-BA1A-4493-A3AE-E94FA46F1947}" srcId="{14612C98-A8CF-43C6-9E6E-E97B830BD4FB}" destId="{C048C6F0-3846-46CE-99E7-85EC7AE46051}" srcOrd="0" destOrd="0" parTransId="{10EFF91E-AD0D-4CBF-BF8D-581F1909540A}" sibTransId="{CA034A65-F96C-4814-9228-FA6ACCA2DE96}"/>
    <dgm:cxn modelId="{0BB71EF6-E921-413E-8606-1CE699A7722A}" type="presOf" srcId="{50F613FA-E874-4F0C-82B9-6E753C2106F3}" destId="{B31F636C-4E77-4F82-82E3-D5AAEE569E02}" srcOrd="1" destOrd="0" presId="urn:microsoft.com/office/officeart/2008/layout/HorizontalMultiLevelHierarchy"/>
    <dgm:cxn modelId="{68491763-2112-4F12-B78F-A9BC81E97B07}" srcId="{C048C6F0-3846-46CE-99E7-85EC7AE46051}" destId="{C1537124-092A-408C-8396-EC577DD41DCC}" srcOrd="0" destOrd="0" parTransId="{FA456EA1-9168-48E5-8D16-220555B5F7EF}" sibTransId="{B4E630FB-A0AD-4B33-8613-AA01FAE4C537}"/>
    <dgm:cxn modelId="{68125FDF-2E8C-42D0-A22F-A2958323306A}" type="presOf" srcId="{63EB65D1-238A-4626-A130-AFC1521EB02E}" destId="{2B1E475C-4C8A-4B45-86CE-DE60429037F3}" srcOrd="0" destOrd="0" presId="urn:microsoft.com/office/officeart/2008/layout/HorizontalMultiLevelHierarchy"/>
    <dgm:cxn modelId="{978EF1DF-7C02-4854-8A72-AE3B84F092D6}" type="presOf" srcId="{63EB65D1-238A-4626-A130-AFC1521EB02E}" destId="{825AB21E-1E64-433A-99AD-3A0B6FF2FA34}" srcOrd="1" destOrd="0" presId="urn:microsoft.com/office/officeart/2008/layout/HorizontalMultiLevelHierarchy"/>
    <dgm:cxn modelId="{3D8085BE-230D-425C-BA98-59B565AC8BAB}" type="presOf" srcId="{9BE94F92-913C-422F-89AF-B880F10BF2FC}" destId="{5C876C18-EF48-4500-8DCC-1869762DF9CC}" srcOrd="0" destOrd="0" presId="urn:microsoft.com/office/officeart/2008/layout/HorizontalMultiLevelHierarchy"/>
    <dgm:cxn modelId="{F96D531D-5A02-408C-AB53-1694815600FF}" type="presOf" srcId="{3A065453-E35B-477B-BB84-1A346C0DCF13}" destId="{47E6457F-5097-4CA9-B2D4-5029299EC280}" srcOrd="0" destOrd="0" presId="urn:microsoft.com/office/officeart/2008/layout/HorizontalMultiLevelHierarchy"/>
    <dgm:cxn modelId="{3EAF70C9-E558-40C3-AB16-90485914D1B3}" srcId="{C048C6F0-3846-46CE-99E7-85EC7AE46051}" destId="{A34808A3-7A6E-4094-BC7B-B4EA3B44E789}" srcOrd="1" destOrd="0" parTransId="{3A065453-E35B-477B-BB84-1A346C0DCF13}" sibTransId="{A43EE80D-F9E3-41F5-A32D-EFA3D5627420}"/>
    <dgm:cxn modelId="{88848640-15C1-4F13-801E-5C3DF9424387}" type="presOf" srcId="{5E47095E-9FE4-411D-BDBC-345B9019AEF2}" destId="{A032812A-1A66-44F4-A7BD-D189B5232E34}" srcOrd="0" destOrd="0" presId="urn:microsoft.com/office/officeart/2008/layout/HorizontalMultiLevelHierarchy"/>
    <dgm:cxn modelId="{98BEA7F2-BF42-4390-B1B3-9564AED99159}" type="presOf" srcId="{9BE94F92-913C-422F-89AF-B880F10BF2FC}" destId="{69D10709-5A01-4695-9BF5-305CE3768A7E}" srcOrd="1" destOrd="0" presId="urn:microsoft.com/office/officeart/2008/layout/HorizontalMultiLevelHierarchy"/>
    <dgm:cxn modelId="{2B580B12-BDE3-40CD-926D-13630478D2E9}" type="presOf" srcId="{F4513518-CFC2-41B0-B8F3-1372985AE1B0}" destId="{B0567486-1E8E-4111-AC38-7D7E1CF72A53}" srcOrd="0" destOrd="0" presId="urn:microsoft.com/office/officeart/2008/layout/HorizontalMultiLevelHierarchy"/>
    <dgm:cxn modelId="{832A48F1-9A2D-441A-B1DD-D8C5F3877157}" type="presOf" srcId="{50F613FA-E874-4F0C-82B9-6E753C2106F3}" destId="{46A7683D-9C1D-449B-B521-DC378028E0D6}" srcOrd="0" destOrd="0" presId="urn:microsoft.com/office/officeart/2008/layout/HorizontalMultiLevelHierarchy"/>
    <dgm:cxn modelId="{8B955A22-4073-4068-9C88-3750E02EFF63}" type="presOf" srcId="{C1537124-092A-408C-8396-EC577DD41DCC}" destId="{B9DE6108-73B2-4CC9-8426-C42F0A5668D8}" srcOrd="0" destOrd="0" presId="urn:microsoft.com/office/officeart/2008/layout/HorizontalMultiLevelHierarchy"/>
    <dgm:cxn modelId="{CB7F3E98-19F3-4CE2-9A2A-0F804DDFFE53}" type="presOf" srcId="{FA456EA1-9168-48E5-8D16-220555B5F7EF}" destId="{780A68EE-6C69-4065-9DCE-389819C994F9}" srcOrd="0" destOrd="0" presId="urn:microsoft.com/office/officeart/2008/layout/HorizontalMultiLevelHierarchy"/>
    <dgm:cxn modelId="{29B225FB-3245-4D9E-93C3-D5870809383B}" srcId="{C048C6F0-3846-46CE-99E7-85EC7AE46051}" destId="{F4513518-CFC2-41B0-B8F3-1372985AE1B0}" srcOrd="3" destOrd="0" parTransId="{9BE94F92-913C-422F-89AF-B880F10BF2FC}" sibTransId="{A68D320E-C66A-4AFC-A189-A97D994AA341}"/>
    <dgm:cxn modelId="{E4CFE296-5E42-403B-AA1D-956BBEA151C1}" type="presOf" srcId="{3A065453-E35B-477B-BB84-1A346C0DCF13}" destId="{431F1FDD-173E-4E5E-8508-07512CF88962}" srcOrd="1" destOrd="0" presId="urn:microsoft.com/office/officeart/2008/layout/HorizontalMultiLevelHierarchy"/>
    <dgm:cxn modelId="{1C82CC1B-259D-4734-BD25-1E150A1A05BB}" type="presParOf" srcId="{C282DDD8-4BBD-4B93-878D-F50B687994A5}" destId="{EFE861DE-BF87-45BB-B9C6-DBE6937A9369}" srcOrd="0" destOrd="0" presId="urn:microsoft.com/office/officeart/2008/layout/HorizontalMultiLevelHierarchy"/>
    <dgm:cxn modelId="{95584F1A-4A15-47F9-BB73-EF9461A0E8CE}" type="presParOf" srcId="{EFE861DE-BF87-45BB-B9C6-DBE6937A9369}" destId="{96488112-3D5D-4F82-9B05-2E7CAD181B76}" srcOrd="0" destOrd="0" presId="urn:microsoft.com/office/officeart/2008/layout/HorizontalMultiLevelHierarchy"/>
    <dgm:cxn modelId="{675A8FA6-7C90-4725-9E4C-75D98CE85FA2}" type="presParOf" srcId="{EFE861DE-BF87-45BB-B9C6-DBE6937A9369}" destId="{88A52799-E78A-4D7B-9E9B-ECF777287A25}" srcOrd="1" destOrd="0" presId="urn:microsoft.com/office/officeart/2008/layout/HorizontalMultiLevelHierarchy"/>
    <dgm:cxn modelId="{3B586E6A-5A04-4364-B068-0878F5D8735F}" type="presParOf" srcId="{88A52799-E78A-4D7B-9E9B-ECF777287A25}" destId="{780A68EE-6C69-4065-9DCE-389819C994F9}" srcOrd="0" destOrd="0" presId="urn:microsoft.com/office/officeart/2008/layout/HorizontalMultiLevelHierarchy"/>
    <dgm:cxn modelId="{AA07AC9C-A8A3-49FA-B3DE-A7CC1EC2FE1F}" type="presParOf" srcId="{780A68EE-6C69-4065-9DCE-389819C994F9}" destId="{68CB7E6E-568B-4D03-BE8D-7704D6EF86D0}" srcOrd="0" destOrd="0" presId="urn:microsoft.com/office/officeart/2008/layout/HorizontalMultiLevelHierarchy"/>
    <dgm:cxn modelId="{839763C7-477C-4DD1-A2FB-58B7D453811A}" type="presParOf" srcId="{88A52799-E78A-4D7B-9E9B-ECF777287A25}" destId="{1A8B0BED-3F64-4334-A4F5-C5AA1C59ABA9}" srcOrd="1" destOrd="0" presId="urn:microsoft.com/office/officeart/2008/layout/HorizontalMultiLevelHierarchy"/>
    <dgm:cxn modelId="{D2D5175C-2BF8-43BD-82DE-F13B76C407C4}" type="presParOf" srcId="{1A8B0BED-3F64-4334-A4F5-C5AA1C59ABA9}" destId="{B9DE6108-73B2-4CC9-8426-C42F0A5668D8}" srcOrd="0" destOrd="0" presId="urn:microsoft.com/office/officeart/2008/layout/HorizontalMultiLevelHierarchy"/>
    <dgm:cxn modelId="{BFB78BB8-8635-48CD-B7AC-A5C5B4E291EF}" type="presParOf" srcId="{1A8B0BED-3F64-4334-A4F5-C5AA1C59ABA9}" destId="{21AE5D0F-524C-4CFA-9699-7B8F31D4E585}" srcOrd="1" destOrd="0" presId="urn:microsoft.com/office/officeart/2008/layout/HorizontalMultiLevelHierarchy"/>
    <dgm:cxn modelId="{31D88598-24D4-432E-820A-996BA176C32F}" type="presParOf" srcId="{88A52799-E78A-4D7B-9E9B-ECF777287A25}" destId="{47E6457F-5097-4CA9-B2D4-5029299EC280}" srcOrd="2" destOrd="0" presId="urn:microsoft.com/office/officeart/2008/layout/HorizontalMultiLevelHierarchy"/>
    <dgm:cxn modelId="{440AE0BC-432B-46AA-AF5A-0DD561B6CAE2}" type="presParOf" srcId="{47E6457F-5097-4CA9-B2D4-5029299EC280}" destId="{431F1FDD-173E-4E5E-8508-07512CF88962}" srcOrd="0" destOrd="0" presId="urn:microsoft.com/office/officeart/2008/layout/HorizontalMultiLevelHierarchy"/>
    <dgm:cxn modelId="{234A4140-557D-44C6-9644-42FBC9DC4ADF}" type="presParOf" srcId="{88A52799-E78A-4D7B-9E9B-ECF777287A25}" destId="{253FE1F3-0226-4D89-83CF-366E9D11DA1E}" srcOrd="3" destOrd="0" presId="urn:microsoft.com/office/officeart/2008/layout/HorizontalMultiLevelHierarchy"/>
    <dgm:cxn modelId="{DFD114F6-E118-4E7F-B99C-8BEB9982F4C2}" type="presParOf" srcId="{253FE1F3-0226-4D89-83CF-366E9D11DA1E}" destId="{32658F49-69FF-45F8-B076-290AEAF32FD1}" srcOrd="0" destOrd="0" presId="urn:microsoft.com/office/officeart/2008/layout/HorizontalMultiLevelHierarchy"/>
    <dgm:cxn modelId="{64E7013D-B1F6-4B00-8182-A14AD58D0FE1}" type="presParOf" srcId="{253FE1F3-0226-4D89-83CF-366E9D11DA1E}" destId="{8419F9FE-52A8-4517-9E87-E4587349D433}" srcOrd="1" destOrd="0" presId="urn:microsoft.com/office/officeart/2008/layout/HorizontalMultiLevelHierarchy"/>
    <dgm:cxn modelId="{35710A3A-A18E-441C-870F-1661376E1BE0}" type="presParOf" srcId="{88A52799-E78A-4D7B-9E9B-ECF777287A25}" destId="{2B1E475C-4C8A-4B45-86CE-DE60429037F3}" srcOrd="4" destOrd="0" presId="urn:microsoft.com/office/officeart/2008/layout/HorizontalMultiLevelHierarchy"/>
    <dgm:cxn modelId="{AACF331E-3E07-4C24-AF7F-9B9CEC6D1A12}" type="presParOf" srcId="{2B1E475C-4C8A-4B45-86CE-DE60429037F3}" destId="{825AB21E-1E64-433A-99AD-3A0B6FF2FA34}" srcOrd="0" destOrd="0" presId="urn:microsoft.com/office/officeart/2008/layout/HorizontalMultiLevelHierarchy"/>
    <dgm:cxn modelId="{F738E178-00A3-4629-88BF-730255C5824D}" type="presParOf" srcId="{88A52799-E78A-4D7B-9E9B-ECF777287A25}" destId="{81EB9F19-114B-488A-B9B0-A8E2F1C50037}" srcOrd="5" destOrd="0" presId="urn:microsoft.com/office/officeart/2008/layout/HorizontalMultiLevelHierarchy"/>
    <dgm:cxn modelId="{3A4EB740-6747-462B-ACC3-F4A59B7D01E6}" type="presParOf" srcId="{81EB9F19-114B-488A-B9B0-A8E2F1C50037}" destId="{8038F859-3FCE-49FD-9BC8-71141A70C2F4}" srcOrd="0" destOrd="0" presId="urn:microsoft.com/office/officeart/2008/layout/HorizontalMultiLevelHierarchy"/>
    <dgm:cxn modelId="{9C5F5FE8-9398-4B12-AC98-4D7BA49DD4E1}" type="presParOf" srcId="{81EB9F19-114B-488A-B9B0-A8E2F1C50037}" destId="{E3024FDC-FD55-4EF0-880F-E123A5B9BB2B}" srcOrd="1" destOrd="0" presId="urn:microsoft.com/office/officeart/2008/layout/HorizontalMultiLevelHierarchy"/>
    <dgm:cxn modelId="{CFA38F68-F8C2-448B-9F25-68BA71A289C4}" type="presParOf" srcId="{88A52799-E78A-4D7B-9E9B-ECF777287A25}" destId="{5C876C18-EF48-4500-8DCC-1869762DF9CC}" srcOrd="6" destOrd="0" presId="urn:microsoft.com/office/officeart/2008/layout/HorizontalMultiLevelHierarchy"/>
    <dgm:cxn modelId="{3580F2A8-C516-476A-BF35-2389D88F4836}" type="presParOf" srcId="{5C876C18-EF48-4500-8DCC-1869762DF9CC}" destId="{69D10709-5A01-4695-9BF5-305CE3768A7E}" srcOrd="0" destOrd="0" presId="urn:microsoft.com/office/officeart/2008/layout/HorizontalMultiLevelHierarchy"/>
    <dgm:cxn modelId="{C919850E-86A4-4509-B63D-19139EF1D01F}" type="presParOf" srcId="{88A52799-E78A-4D7B-9E9B-ECF777287A25}" destId="{889EA085-A7C1-4840-B789-D419EBAC2A9E}" srcOrd="7" destOrd="0" presId="urn:microsoft.com/office/officeart/2008/layout/HorizontalMultiLevelHierarchy"/>
    <dgm:cxn modelId="{A80F867C-56EB-4958-8BC9-7FBAA3C12586}" type="presParOf" srcId="{889EA085-A7C1-4840-B789-D419EBAC2A9E}" destId="{B0567486-1E8E-4111-AC38-7D7E1CF72A53}" srcOrd="0" destOrd="0" presId="urn:microsoft.com/office/officeart/2008/layout/HorizontalMultiLevelHierarchy"/>
    <dgm:cxn modelId="{CB0189D0-5057-4180-9422-4824101404F4}" type="presParOf" srcId="{889EA085-A7C1-4840-B789-D419EBAC2A9E}" destId="{966B3002-829D-4922-B30D-27F0CCEF277B}" srcOrd="1" destOrd="0" presId="urn:microsoft.com/office/officeart/2008/layout/HorizontalMultiLevelHierarchy"/>
    <dgm:cxn modelId="{7C6ED290-7FAC-4F50-92CF-3F54C80240DD}" type="presParOf" srcId="{88A52799-E78A-4D7B-9E9B-ECF777287A25}" destId="{46A7683D-9C1D-449B-B521-DC378028E0D6}" srcOrd="8" destOrd="0" presId="urn:microsoft.com/office/officeart/2008/layout/HorizontalMultiLevelHierarchy"/>
    <dgm:cxn modelId="{FCE528A6-CC2F-4268-99C7-9B28D04A1EB0}" type="presParOf" srcId="{46A7683D-9C1D-449B-B521-DC378028E0D6}" destId="{B31F636C-4E77-4F82-82E3-D5AAEE569E02}" srcOrd="0" destOrd="0" presId="urn:microsoft.com/office/officeart/2008/layout/HorizontalMultiLevelHierarchy"/>
    <dgm:cxn modelId="{71A28C3C-11E6-4A33-BC71-8AF615D94744}" type="presParOf" srcId="{88A52799-E78A-4D7B-9E9B-ECF777287A25}" destId="{6D767EA7-6E52-4B8A-B08C-4571FE759342}" srcOrd="9" destOrd="0" presId="urn:microsoft.com/office/officeart/2008/layout/HorizontalMultiLevelHierarchy"/>
    <dgm:cxn modelId="{9D94C802-D96F-4858-A8CC-E14AB17E5200}" type="presParOf" srcId="{6D767EA7-6E52-4B8A-B08C-4571FE759342}" destId="{A032812A-1A66-44F4-A7BD-D189B5232E34}" srcOrd="0" destOrd="0" presId="urn:microsoft.com/office/officeart/2008/layout/HorizontalMultiLevelHierarchy"/>
    <dgm:cxn modelId="{0060928E-626A-48D1-850C-82F904761DF9}" type="presParOf" srcId="{6D767EA7-6E52-4B8A-B08C-4571FE759342}" destId="{2AC969EB-DBD7-4F9F-8600-2E1D46504FC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F821F9-718D-4B5D-BE05-3847DCA32BA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821DA14-2B70-43EF-8716-BA60C47593D3}">
      <dgm:prSet phldrT="[Texto]" custT="1"/>
      <dgm:spPr/>
      <dgm:t>
        <a:bodyPr/>
        <a:lstStyle/>
        <a:p>
          <a:r>
            <a:rPr lang="es-ES" sz="1800" b="1" dirty="0" smtClean="0"/>
            <a:t>Diseño Metodológico</a:t>
          </a:r>
          <a:endParaRPr lang="es-ES" sz="1800" b="1" dirty="0"/>
        </a:p>
      </dgm:t>
    </dgm:pt>
    <dgm:pt modelId="{BAB224F1-20CE-4D28-B38F-AC3347EB9EB0}" type="parTrans" cxnId="{D41A513B-1DDE-4483-9874-95132537171A}">
      <dgm:prSet/>
      <dgm:spPr/>
      <dgm:t>
        <a:bodyPr/>
        <a:lstStyle/>
        <a:p>
          <a:endParaRPr lang="es-ES" sz="1600"/>
        </a:p>
      </dgm:t>
    </dgm:pt>
    <dgm:pt modelId="{9F094AC7-F36C-4689-816D-A131D4411004}" type="sibTrans" cxnId="{D41A513B-1DDE-4483-9874-95132537171A}">
      <dgm:prSet/>
      <dgm:spPr/>
      <dgm:t>
        <a:bodyPr/>
        <a:lstStyle/>
        <a:p>
          <a:endParaRPr lang="es-ES" sz="1600"/>
        </a:p>
      </dgm:t>
    </dgm:pt>
    <dgm:pt modelId="{DCD769A2-9D05-4465-A330-335447BE8260}">
      <dgm:prSet phldrT="[Texto]" custT="1"/>
      <dgm:spPr/>
      <dgm:t>
        <a:bodyPr/>
        <a:lstStyle/>
        <a:p>
          <a:pPr algn="l"/>
          <a:r>
            <a:rPr lang="es-ES" sz="2400" dirty="0" smtClean="0"/>
            <a:t>Investigación de tipo cuantitativo, transversal, con un alcance descriptivo </a:t>
          </a:r>
          <a:endParaRPr lang="es-ES" sz="2400" dirty="0"/>
        </a:p>
      </dgm:t>
    </dgm:pt>
    <dgm:pt modelId="{47B200B7-953C-41F4-8FB5-4DD4E74C02C8}" type="parTrans" cxnId="{9A3F3FC4-D619-4CA7-981E-4AF2F54ECB95}">
      <dgm:prSet custT="1"/>
      <dgm:spPr/>
      <dgm:t>
        <a:bodyPr/>
        <a:lstStyle/>
        <a:p>
          <a:endParaRPr lang="es-ES" sz="1600"/>
        </a:p>
      </dgm:t>
    </dgm:pt>
    <dgm:pt modelId="{ABF11ADD-01F2-40A0-BAE0-221C0B8519DB}" type="sibTrans" cxnId="{9A3F3FC4-D619-4CA7-981E-4AF2F54ECB95}">
      <dgm:prSet/>
      <dgm:spPr/>
      <dgm:t>
        <a:bodyPr/>
        <a:lstStyle/>
        <a:p>
          <a:endParaRPr lang="es-ES" sz="1600"/>
        </a:p>
      </dgm:t>
    </dgm:pt>
    <dgm:pt modelId="{8481F6FB-6DAD-4F6A-A896-89765CA5101E}">
      <dgm:prSet phldrT="[Texto]" custT="1"/>
      <dgm:spPr/>
      <dgm:t>
        <a:bodyPr/>
        <a:lstStyle/>
        <a:p>
          <a:pPr algn="l">
            <a:spcAft>
              <a:spcPts val="0"/>
            </a:spcAft>
          </a:pPr>
          <a:r>
            <a:rPr lang="es-ES" sz="2400" dirty="0" smtClean="0"/>
            <a:t>La población: 41 trabajadores. </a:t>
          </a:r>
        </a:p>
        <a:p>
          <a:pPr algn="l">
            <a:spcAft>
              <a:spcPts val="0"/>
            </a:spcAft>
          </a:pPr>
          <a:r>
            <a:rPr lang="es-ES" sz="2400" dirty="0" smtClean="0"/>
            <a:t>Criterios de inclusión: mayor de 18 años, trabajador vinculado. Exclusión: discapacidad física para contestar la encuesta.</a:t>
          </a:r>
          <a:endParaRPr lang="es-ES" sz="2400" dirty="0"/>
        </a:p>
      </dgm:t>
    </dgm:pt>
    <dgm:pt modelId="{A2F8C459-F991-460B-BF7E-9D3AD047662B}" type="parTrans" cxnId="{B747E33E-5D5A-41ED-919B-E23BF6F86C16}">
      <dgm:prSet custT="1"/>
      <dgm:spPr/>
      <dgm:t>
        <a:bodyPr/>
        <a:lstStyle/>
        <a:p>
          <a:endParaRPr lang="es-ES" sz="1600"/>
        </a:p>
      </dgm:t>
    </dgm:pt>
    <dgm:pt modelId="{6C4D32BF-5276-436C-9C02-CC6F7CE4A19F}" type="sibTrans" cxnId="{B747E33E-5D5A-41ED-919B-E23BF6F86C16}">
      <dgm:prSet/>
      <dgm:spPr/>
      <dgm:t>
        <a:bodyPr/>
        <a:lstStyle/>
        <a:p>
          <a:endParaRPr lang="es-ES" sz="1600"/>
        </a:p>
      </dgm:t>
    </dgm:pt>
    <dgm:pt modelId="{0E54C816-0FEA-4AF0-AB64-D66C201C12D3}">
      <dgm:prSet phldrT="[Texto]" custT="1"/>
      <dgm:spPr/>
      <dgm:t>
        <a:bodyPr/>
        <a:lstStyle/>
        <a:p>
          <a:pPr algn="l"/>
          <a:r>
            <a:rPr lang="es-ES" sz="2400" dirty="0" smtClean="0"/>
            <a:t>La recolección de la información se realizó a través de una encuesta entre abril y mayo de 2018</a:t>
          </a:r>
          <a:endParaRPr lang="es-ES" sz="2400" dirty="0"/>
        </a:p>
      </dgm:t>
    </dgm:pt>
    <dgm:pt modelId="{EB205F46-87CE-4748-BDBA-5E950F15FF88}" type="parTrans" cxnId="{9CB5573C-22AF-43FD-AD57-C4956A3E58C1}">
      <dgm:prSet/>
      <dgm:spPr/>
      <dgm:t>
        <a:bodyPr/>
        <a:lstStyle/>
        <a:p>
          <a:endParaRPr lang="es-ES"/>
        </a:p>
      </dgm:t>
    </dgm:pt>
    <dgm:pt modelId="{2DCC93FC-0CB5-4FD5-B713-B211B5C693BC}" type="sibTrans" cxnId="{9CB5573C-22AF-43FD-AD57-C4956A3E58C1}">
      <dgm:prSet/>
      <dgm:spPr/>
      <dgm:t>
        <a:bodyPr/>
        <a:lstStyle/>
        <a:p>
          <a:endParaRPr lang="es-ES"/>
        </a:p>
      </dgm:t>
    </dgm:pt>
    <dgm:pt modelId="{0409EBE5-B470-42EB-9B77-3A360CE1F315}">
      <dgm:prSet phldrT="[Texto]" custT="1"/>
      <dgm:spPr/>
      <dgm:t>
        <a:bodyPr/>
        <a:lstStyle/>
        <a:p>
          <a:pPr algn="l"/>
          <a:r>
            <a:rPr lang="es-CO" sz="2000" dirty="0" smtClean="0"/>
            <a:t>Análisis de datos por medio de medidas de proporción, de tendencia central y pruebas estadísticas para determinar diferencias entere las empresas (prueba u </a:t>
          </a:r>
          <a:r>
            <a:rPr lang="es-CO" sz="2000" dirty="0" err="1" smtClean="0"/>
            <a:t>Man</a:t>
          </a:r>
          <a:r>
            <a:rPr lang="es-CO" sz="2000" dirty="0" smtClean="0"/>
            <a:t> Whitney, chi 2 y </a:t>
          </a:r>
          <a:r>
            <a:rPr lang="es-CO" sz="2000" dirty="0" err="1" smtClean="0"/>
            <a:t>Person</a:t>
          </a:r>
          <a:endParaRPr lang="es-ES" sz="2000" dirty="0"/>
        </a:p>
      </dgm:t>
    </dgm:pt>
    <dgm:pt modelId="{11AA8409-2E74-41F1-ADF5-B93ED02E3D1B}" type="parTrans" cxnId="{4F78639C-C2E9-441D-A04D-1EBC99B1312E}">
      <dgm:prSet/>
      <dgm:spPr/>
      <dgm:t>
        <a:bodyPr/>
        <a:lstStyle/>
        <a:p>
          <a:endParaRPr lang="es-ES"/>
        </a:p>
      </dgm:t>
    </dgm:pt>
    <dgm:pt modelId="{89608720-F99A-4E2D-91E2-6C114B9EA6B5}" type="sibTrans" cxnId="{4F78639C-C2E9-441D-A04D-1EBC99B1312E}">
      <dgm:prSet/>
      <dgm:spPr/>
      <dgm:t>
        <a:bodyPr/>
        <a:lstStyle/>
        <a:p>
          <a:endParaRPr lang="es-ES"/>
        </a:p>
      </dgm:t>
    </dgm:pt>
    <dgm:pt modelId="{9D930FD8-B64F-4933-B8BC-32610A28C930}" type="pres">
      <dgm:prSet presAssocID="{82F821F9-718D-4B5D-BE05-3847DCA32BA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B714B7E-2F25-4718-A30B-E3ABAEB8E356}" type="pres">
      <dgm:prSet presAssocID="{E821DA14-2B70-43EF-8716-BA60C47593D3}" presName="root1" presStyleCnt="0"/>
      <dgm:spPr/>
    </dgm:pt>
    <dgm:pt modelId="{F807179B-A2DA-43E6-B84F-80DE363975D3}" type="pres">
      <dgm:prSet presAssocID="{E821DA14-2B70-43EF-8716-BA60C47593D3}" presName="LevelOneTextNode" presStyleLbl="node0" presStyleIdx="0" presStyleCnt="1" custScaleX="115168" custScaleY="4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B772DB-750D-4412-92FA-6DB77F7F726E}" type="pres">
      <dgm:prSet presAssocID="{E821DA14-2B70-43EF-8716-BA60C47593D3}" presName="level2hierChild" presStyleCnt="0"/>
      <dgm:spPr/>
    </dgm:pt>
    <dgm:pt modelId="{1367D0E7-2D28-4399-9F4E-E2B799544705}" type="pres">
      <dgm:prSet presAssocID="{47B200B7-953C-41F4-8FB5-4DD4E74C02C8}" presName="conn2-1" presStyleLbl="parChTrans1D2" presStyleIdx="0" presStyleCnt="4"/>
      <dgm:spPr/>
      <dgm:t>
        <a:bodyPr/>
        <a:lstStyle/>
        <a:p>
          <a:endParaRPr lang="es-CO"/>
        </a:p>
      </dgm:t>
    </dgm:pt>
    <dgm:pt modelId="{589EA05C-A071-47BC-BCD6-8C3B62ECD9DF}" type="pres">
      <dgm:prSet presAssocID="{47B200B7-953C-41F4-8FB5-4DD4E74C02C8}" presName="connTx" presStyleLbl="parChTrans1D2" presStyleIdx="0" presStyleCnt="4"/>
      <dgm:spPr/>
      <dgm:t>
        <a:bodyPr/>
        <a:lstStyle/>
        <a:p>
          <a:endParaRPr lang="es-CO"/>
        </a:p>
      </dgm:t>
    </dgm:pt>
    <dgm:pt modelId="{39EABC45-DFC7-4DCA-AC3F-D112202C08AB}" type="pres">
      <dgm:prSet presAssocID="{DCD769A2-9D05-4465-A330-335447BE8260}" presName="root2" presStyleCnt="0"/>
      <dgm:spPr/>
    </dgm:pt>
    <dgm:pt modelId="{34FB4EDC-A228-43FE-BD50-848D74F5BAD5}" type="pres">
      <dgm:prSet presAssocID="{DCD769A2-9D05-4465-A330-335447BE8260}" presName="LevelTwoTextNode" presStyleLbl="node2" presStyleIdx="0" presStyleCnt="4" custScaleX="2378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8597EA-85F4-4579-A0BD-6DFC6A036996}" type="pres">
      <dgm:prSet presAssocID="{DCD769A2-9D05-4465-A330-335447BE8260}" presName="level3hierChild" presStyleCnt="0"/>
      <dgm:spPr/>
    </dgm:pt>
    <dgm:pt modelId="{427B709C-511E-451C-8169-6CDD15894396}" type="pres">
      <dgm:prSet presAssocID="{A2F8C459-F991-460B-BF7E-9D3AD047662B}" presName="conn2-1" presStyleLbl="parChTrans1D2" presStyleIdx="1" presStyleCnt="4"/>
      <dgm:spPr/>
      <dgm:t>
        <a:bodyPr/>
        <a:lstStyle/>
        <a:p>
          <a:endParaRPr lang="es-CO"/>
        </a:p>
      </dgm:t>
    </dgm:pt>
    <dgm:pt modelId="{0F5A16A2-04EA-4C23-AF9F-DD419F097A61}" type="pres">
      <dgm:prSet presAssocID="{A2F8C459-F991-460B-BF7E-9D3AD047662B}" presName="connTx" presStyleLbl="parChTrans1D2" presStyleIdx="1" presStyleCnt="4"/>
      <dgm:spPr/>
      <dgm:t>
        <a:bodyPr/>
        <a:lstStyle/>
        <a:p>
          <a:endParaRPr lang="es-CO"/>
        </a:p>
      </dgm:t>
    </dgm:pt>
    <dgm:pt modelId="{D22D4694-3ADB-40EF-B996-D96870F2AA88}" type="pres">
      <dgm:prSet presAssocID="{8481F6FB-6DAD-4F6A-A896-89765CA5101E}" presName="root2" presStyleCnt="0"/>
      <dgm:spPr/>
    </dgm:pt>
    <dgm:pt modelId="{7F40F878-C549-4BF7-9092-53351A062925}" type="pres">
      <dgm:prSet presAssocID="{8481F6FB-6DAD-4F6A-A896-89765CA5101E}" presName="LevelTwoTextNode" presStyleLbl="node2" presStyleIdx="1" presStyleCnt="4" custScaleX="234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514F6B-15D8-41CD-AEFB-B3ED9B1D7336}" type="pres">
      <dgm:prSet presAssocID="{8481F6FB-6DAD-4F6A-A896-89765CA5101E}" presName="level3hierChild" presStyleCnt="0"/>
      <dgm:spPr/>
    </dgm:pt>
    <dgm:pt modelId="{37C5BE7E-AEE0-4AF7-B8AB-3B56FFFE952B}" type="pres">
      <dgm:prSet presAssocID="{EB205F46-87CE-4748-BDBA-5E950F15FF88}" presName="conn2-1" presStyleLbl="parChTrans1D2" presStyleIdx="2" presStyleCnt="4"/>
      <dgm:spPr/>
      <dgm:t>
        <a:bodyPr/>
        <a:lstStyle/>
        <a:p>
          <a:endParaRPr lang="es-CO"/>
        </a:p>
      </dgm:t>
    </dgm:pt>
    <dgm:pt modelId="{7C3EA144-B0F9-439E-ABD2-9ECA67242E37}" type="pres">
      <dgm:prSet presAssocID="{EB205F46-87CE-4748-BDBA-5E950F15FF88}" presName="connTx" presStyleLbl="parChTrans1D2" presStyleIdx="2" presStyleCnt="4"/>
      <dgm:spPr/>
      <dgm:t>
        <a:bodyPr/>
        <a:lstStyle/>
        <a:p>
          <a:endParaRPr lang="es-CO"/>
        </a:p>
      </dgm:t>
    </dgm:pt>
    <dgm:pt modelId="{99045647-7BF1-4A11-B47A-C60218ED41CB}" type="pres">
      <dgm:prSet presAssocID="{0E54C816-0FEA-4AF0-AB64-D66C201C12D3}" presName="root2" presStyleCnt="0"/>
      <dgm:spPr/>
    </dgm:pt>
    <dgm:pt modelId="{356DFFED-5124-4FB6-84F2-910E34956ED8}" type="pres">
      <dgm:prSet presAssocID="{0E54C816-0FEA-4AF0-AB64-D66C201C12D3}" presName="LevelTwoTextNode" presStyleLbl="node2" presStyleIdx="2" presStyleCnt="4" custScaleX="234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298716-D61F-42B4-8FBC-5A8D4BC46F41}" type="pres">
      <dgm:prSet presAssocID="{0E54C816-0FEA-4AF0-AB64-D66C201C12D3}" presName="level3hierChild" presStyleCnt="0"/>
      <dgm:spPr/>
    </dgm:pt>
    <dgm:pt modelId="{AB0C0A39-4295-4E96-8749-8B951A438DEB}" type="pres">
      <dgm:prSet presAssocID="{11AA8409-2E74-41F1-ADF5-B93ED02E3D1B}" presName="conn2-1" presStyleLbl="parChTrans1D2" presStyleIdx="3" presStyleCnt="4"/>
      <dgm:spPr/>
      <dgm:t>
        <a:bodyPr/>
        <a:lstStyle/>
        <a:p>
          <a:endParaRPr lang="es-CO"/>
        </a:p>
      </dgm:t>
    </dgm:pt>
    <dgm:pt modelId="{D07CA26D-DE0D-428D-AE7F-72D063711E26}" type="pres">
      <dgm:prSet presAssocID="{11AA8409-2E74-41F1-ADF5-B93ED02E3D1B}" presName="connTx" presStyleLbl="parChTrans1D2" presStyleIdx="3" presStyleCnt="4"/>
      <dgm:spPr/>
      <dgm:t>
        <a:bodyPr/>
        <a:lstStyle/>
        <a:p>
          <a:endParaRPr lang="es-CO"/>
        </a:p>
      </dgm:t>
    </dgm:pt>
    <dgm:pt modelId="{EE008394-9B50-4F0B-99BA-F20F0068C3B2}" type="pres">
      <dgm:prSet presAssocID="{0409EBE5-B470-42EB-9B77-3A360CE1F315}" presName="root2" presStyleCnt="0"/>
      <dgm:spPr/>
    </dgm:pt>
    <dgm:pt modelId="{3B2378DB-0132-45DC-AE38-32279F118258}" type="pres">
      <dgm:prSet presAssocID="{0409EBE5-B470-42EB-9B77-3A360CE1F315}" presName="LevelTwoTextNode" presStyleLbl="node2" presStyleIdx="3" presStyleCnt="4" custScaleX="235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6A2066-4C97-4D0B-8AFB-3418E4B19DA2}" type="pres">
      <dgm:prSet presAssocID="{0409EBE5-B470-42EB-9B77-3A360CE1F315}" presName="level3hierChild" presStyleCnt="0"/>
      <dgm:spPr/>
    </dgm:pt>
  </dgm:ptLst>
  <dgm:cxnLst>
    <dgm:cxn modelId="{655E7914-9FF5-4F5F-9F84-AACD683C901E}" type="presOf" srcId="{DCD769A2-9D05-4465-A330-335447BE8260}" destId="{34FB4EDC-A228-43FE-BD50-848D74F5BAD5}" srcOrd="0" destOrd="0" presId="urn:microsoft.com/office/officeart/2008/layout/HorizontalMultiLevelHierarchy"/>
    <dgm:cxn modelId="{403E1A46-EBC0-4D21-9E77-8FEEE622FE1F}" type="presOf" srcId="{A2F8C459-F991-460B-BF7E-9D3AD047662B}" destId="{0F5A16A2-04EA-4C23-AF9F-DD419F097A61}" srcOrd="1" destOrd="0" presId="urn:microsoft.com/office/officeart/2008/layout/HorizontalMultiLevelHierarchy"/>
    <dgm:cxn modelId="{F025861C-33C0-4885-96C7-49D56412D80F}" type="presOf" srcId="{EB205F46-87CE-4748-BDBA-5E950F15FF88}" destId="{7C3EA144-B0F9-439E-ABD2-9ECA67242E37}" srcOrd="1" destOrd="0" presId="urn:microsoft.com/office/officeart/2008/layout/HorizontalMultiLevelHierarchy"/>
    <dgm:cxn modelId="{9CB5573C-22AF-43FD-AD57-C4956A3E58C1}" srcId="{E821DA14-2B70-43EF-8716-BA60C47593D3}" destId="{0E54C816-0FEA-4AF0-AB64-D66C201C12D3}" srcOrd="2" destOrd="0" parTransId="{EB205F46-87CE-4748-BDBA-5E950F15FF88}" sibTransId="{2DCC93FC-0CB5-4FD5-B713-B211B5C693BC}"/>
    <dgm:cxn modelId="{4F78639C-C2E9-441D-A04D-1EBC99B1312E}" srcId="{E821DA14-2B70-43EF-8716-BA60C47593D3}" destId="{0409EBE5-B470-42EB-9B77-3A360CE1F315}" srcOrd="3" destOrd="0" parTransId="{11AA8409-2E74-41F1-ADF5-B93ED02E3D1B}" sibTransId="{89608720-F99A-4E2D-91E2-6C114B9EA6B5}"/>
    <dgm:cxn modelId="{532AC03C-AFA3-4BEE-8CF1-5547CB40222F}" type="presOf" srcId="{8481F6FB-6DAD-4F6A-A896-89765CA5101E}" destId="{7F40F878-C549-4BF7-9092-53351A062925}" srcOrd="0" destOrd="0" presId="urn:microsoft.com/office/officeart/2008/layout/HorizontalMultiLevelHierarchy"/>
    <dgm:cxn modelId="{FF1E10C3-F812-40B1-B1BA-C9434D475DAA}" type="presOf" srcId="{EB205F46-87CE-4748-BDBA-5E950F15FF88}" destId="{37C5BE7E-AEE0-4AF7-B8AB-3B56FFFE952B}" srcOrd="0" destOrd="0" presId="urn:microsoft.com/office/officeart/2008/layout/HorizontalMultiLevelHierarchy"/>
    <dgm:cxn modelId="{9A3F3FC4-D619-4CA7-981E-4AF2F54ECB95}" srcId="{E821DA14-2B70-43EF-8716-BA60C47593D3}" destId="{DCD769A2-9D05-4465-A330-335447BE8260}" srcOrd="0" destOrd="0" parTransId="{47B200B7-953C-41F4-8FB5-4DD4E74C02C8}" sibTransId="{ABF11ADD-01F2-40A0-BAE0-221C0B8519DB}"/>
    <dgm:cxn modelId="{B747E33E-5D5A-41ED-919B-E23BF6F86C16}" srcId="{E821DA14-2B70-43EF-8716-BA60C47593D3}" destId="{8481F6FB-6DAD-4F6A-A896-89765CA5101E}" srcOrd="1" destOrd="0" parTransId="{A2F8C459-F991-460B-BF7E-9D3AD047662B}" sibTransId="{6C4D32BF-5276-436C-9C02-CC6F7CE4A19F}"/>
    <dgm:cxn modelId="{4CFBB342-B197-423A-8E65-B1D26B14BF5C}" type="presOf" srcId="{82F821F9-718D-4B5D-BE05-3847DCA32BAD}" destId="{9D930FD8-B64F-4933-B8BC-32610A28C930}" srcOrd="0" destOrd="0" presId="urn:microsoft.com/office/officeart/2008/layout/HorizontalMultiLevelHierarchy"/>
    <dgm:cxn modelId="{C40B3A9A-D116-4987-95D2-C66F7A29C0D3}" type="presOf" srcId="{0E54C816-0FEA-4AF0-AB64-D66C201C12D3}" destId="{356DFFED-5124-4FB6-84F2-910E34956ED8}" srcOrd="0" destOrd="0" presId="urn:microsoft.com/office/officeart/2008/layout/HorizontalMultiLevelHierarchy"/>
    <dgm:cxn modelId="{D41A513B-1DDE-4483-9874-95132537171A}" srcId="{82F821F9-718D-4B5D-BE05-3847DCA32BAD}" destId="{E821DA14-2B70-43EF-8716-BA60C47593D3}" srcOrd="0" destOrd="0" parTransId="{BAB224F1-20CE-4D28-B38F-AC3347EB9EB0}" sibTransId="{9F094AC7-F36C-4689-816D-A131D4411004}"/>
    <dgm:cxn modelId="{9B922EDE-050F-4026-9F08-C90BE330BA97}" type="presOf" srcId="{47B200B7-953C-41F4-8FB5-4DD4E74C02C8}" destId="{589EA05C-A071-47BC-BCD6-8C3B62ECD9DF}" srcOrd="1" destOrd="0" presId="urn:microsoft.com/office/officeart/2008/layout/HorizontalMultiLevelHierarchy"/>
    <dgm:cxn modelId="{EF51C886-8AA3-4269-A1F7-16642648B6E5}" type="presOf" srcId="{47B200B7-953C-41F4-8FB5-4DD4E74C02C8}" destId="{1367D0E7-2D28-4399-9F4E-E2B799544705}" srcOrd="0" destOrd="0" presId="urn:microsoft.com/office/officeart/2008/layout/HorizontalMultiLevelHierarchy"/>
    <dgm:cxn modelId="{E51E6DF4-8150-4BD0-8ADE-D0FBF39D8F2D}" type="presOf" srcId="{E821DA14-2B70-43EF-8716-BA60C47593D3}" destId="{F807179B-A2DA-43E6-B84F-80DE363975D3}" srcOrd="0" destOrd="0" presId="urn:microsoft.com/office/officeart/2008/layout/HorizontalMultiLevelHierarchy"/>
    <dgm:cxn modelId="{113EE661-B97D-42E0-AC3E-508C0518A8D6}" type="presOf" srcId="{11AA8409-2E74-41F1-ADF5-B93ED02E3D1B}" destId="{D07CA26D-DE0D-428D-AE7F-72D063711E26}" srcOrd="1" destOrd="0" presId="urn:microsoft.com/office/officeart/2008/layout/HorizontalMultiLevelHierarchy"/>
    <dgm:cxn modelId="{EF352244-518C-4D77-8825-B84EB489D8F5}" type="presOf" srcId="{0409EBE5-B470-42EB-9B77-3A360CE1F315}" destId="{3B2378DB-0132-45DC-AE38-32279F118258}" srcOrd="0" destOrd="0" presId="urn:microsoft.com/office/officeart/2008/layout/HorizontalMultiLevelHierarchy"/>
    <dgm:cxn modelId="{B47DFB62-685E-4E68-87DC-0E09E4A84CE7}" type="presOf" srcId="{A2F8C459-F991-460B-BF7E-9D3AD047662B}" destId="{427B709C-511E-451C-8169-6CDD15894396}" srcOrd="0" destOrd="0" presId="urn:microsoft.com/office/officeart/2008/layout/HorizontalMultiLevelHierarchy"/>
    <dgm:cxn modelId="{5E0FB703-A1FB-4880-8E72-844CBD9DACB7}" type="presOf" srcId="{11AA8409-2E74-41F1-ADF5-B93ED02E3D1B}" destId="{AB0C0A39-4295-4E96-8749-8B951A438DEB}" srcOrd="0" destOrd="0" presId="urn:microsoft.com/office/officeart/2008/layout/HorizontalMultiLevelHierarchy"/>
    <dgm:cxn modelId="{4265DCD2-7890-4478-807D-F900FB30EE22}" type="presParOf" srcId="{9D930FD8-B64F-4933-B8BC-32610A28C930}" destId="{6B714B7E-2F25-4718-A30B-E3ABAEB8E356}" srcOrd="0" destOrd="0" presId="urn:microsoft.com/office/officeart/2008/layout/HorizontalMultiLevelHierarchy"/>
    <dgm:cxn modelId="{42D13EFA-831A-4C1A-AFD8-E6ED79DF297C}" type="presParOf" srcId="{6B714B7E-2F25-4718-A30B-E3ABAEB8E356}" destId="{F807179B-A2DA-43E6-B84F-80DE363975D3}" srcOrd="0" destOrd="0" presId="urn:microsoft.com/office/officeart/2008/layout/HorizontalMultiLevelHierarchy"/>
    <dgm:cxn modelId="{B7F07171-CF92-4EA3-BD66-B4D599DBABEF}" type="presParOf" srcId="{6B714B7E-2F25-4718-A30B-E3ABAEB8E356}" destId="{ACB772DB-750D-4412-92FA-6DB77F7F726E}" srcOrd="1" destOrd="0" presId="urn:microsoft.com/office/officeart/2008/layout/HorizontalMultiLevelHierarchy"/>
    <dgm:cxn modelId="{BF2C7849-0DBB-4921-AC84-9AE85A1A0F56}" type="presParOf" srcId="{ACB772DB-750D-4412-92FA-6DB77F7F726E}" destId="{1367D0E7-2D28-4399-9F4E-E2B799544705}" srcOrd="0" destOrd="0" presId="urn:microsoft.com/office/officeart/2008/layout/HorizontalMultiLevelHierarchy"/>
    <dgm:cxn modelId="{D4634979-3E88-46CF-A920-FC9EA4924742}" type="presParOf" srcId="{1367D0E7-2D28-4399-9F4E-E2B799544705}" destId="{589EA05C-A071-47BC-BCD6-8C3B62ECD9DF}" srcOrd="0" destOrd="0" presId="urn:microsoft.com/office/officeart/2008/layout/HorizontalMultiLevelHierarchy"/>
    <dgm:cxn modelId="{A246EC77-1BE1-4580-B495-10F4445F6B3B}" type="presParOf" srcId="{ACB772DB-750D-4412-92FA-6DB77F7F726E}" destId="{39EABC45-DFC7-4DCA-AC3F-D112202C08AB}" srcOrd="1" destOrd="0" presId="urn:microsoft.com/office/officeart/2008/layout/HorizontalMultiLevelHierarchy"/>
    <dgm:cxn modelId="{ED36B9C1-999B-42EF-A1DC-929C32856C96}" type="presParOf" srcId="{39EABC45-DFC7-4DCA-AC3F-D112202C08AB}" destId="{34FB4EDC-A228-43FE-BD50-848D74F5BAD5}" srcOrd="0" destOrd="0" presId="urn:microsoft.com/office/officeart/2008/layout/HorizontalMultiLevelHierarchy"/>
    <dgm:cxn modelId="{BD6A04B9-74E6-4AD2-ACC0-924FF32ACBD8}" type="presParOf" srcId="{39EABC45-DFC7-4DCA-AC3F-D112202C08AB}" destId="{6A8597EA-85F4-4579-A0BD-6DFC6A036996}" srcOrd="1" destOrd="0" presId="urn:microsoft.com/office/officeart/2008/layout/HorizontalMultiLevelHierarchy"/>
    <dgm:cxn modelId="{389E886F-317E-41C7-95E4-3432407C0009}" type="presParOf" srcId="{ACB772DB-750D-4412-92FA-6DB77F7F726E}" destId="{427B709C-511E-451C-8169-6CDD15894396}" srcOrd="2" destOrd="0" presId="urn:microsoft.com/office/officeart/2008/layout/HorizontalMultiLevelHierarchy"/>
    <dgm:cxn modelId="{EE5B42AE-C511-4593-9B09-8DCCF94E0FFB}" type="presParOf" srcId="{427B709C-511E-451C-8169-6CDD15894396}" destId="{0F5A16A2-04EA-4C23-AF9F-DD419F097A61}" srcOrd="0" destOrd="0" presId="urn:microsoft.com/office/officeart/2008/layout/HorizontalMultiLevelHierarchy"/>
    <dgm:cxn modelId="{FD3FBFDE-24F0-4BEB-A103-DEF1AB1CF30F}" type="presParOf" srcId="{ACB772DB-750D-4412-92FA-6DB77F7F726E}" destId="{D22D4694-3ADB-40EF-B996-D96870F2AA88}" srcOrd="3" destOrd="0" presId="urn:microsoft.com/office/officeart/2008/layout/HorizontalMultiLevelHierarchy"/>
    <dgm:cxn modelId="{E48D298F-06B0-4616-97E2-DB359C49097B}" type="presParOf" srcId="{D22D4694-3ADB-40EF-B996-D96870F2AA88}" destId="{7F40F878-C549-4BF7-9092-53351A062925}" srcOrd="0" destOrd="0" presId="urn:microsoft.com/office/officeart/2008/layout/HorizontalMultiLevelHierarchy"/>
    <dgm:cxn modelId="{2658F8AF-1D42-41D0-AE05-12ACF7ADFBEF}" type="presParOf" srcId="{D22D4694-3ADB-40EF-B996-D96870F2AA88}" destId="{2D514F6B-15D8-41CD-AEFB-B3ED9B1D7336}" srcOrd="1" destOrd="0" presId="urn:microsoft.com/office/officeart/2008/layout/HorizontalMultiLevelHierarchy"/>
    <dgm:cxn modelId="{483D6AE7-A54E-45CB-9A2D-6E085B90BADE}" type="presParOf" srcId="{ACB772DB-750D-4412-92FA-6DB77F7F726E}" destId="{37C5BE7E-AEE0-4AF7-B8AB-3B56FFFE952B}" srcOrd="4" destOrd="0" presId="urn:microsoft.com/office/officeart/2008/layout/HorizontalMultiLevelHierarchy"/>
    <dgm:cxn modelId="{D31AE31A-A79E-4BB5-B820-D40253936AB1}" type="presParOf" srcId="{37C5BE7E-AEE0-4AF7-B8AB-3B56FFFE952B}" destId="{7C3EA144-B0F9-439E-ABD2-9ECA67242E37}" srcOrd="0" destOrd="0" presId="urn:microsoft.com/office/officeart/2008/layout/HorizontalMultiLevelHierarchy"/>
    <dgm:cxn modelId="{57D806A6-4489-4440-BA22-F7CF11FA364E}" type="presParOf" srcId="{ACB772DB-750D-4412-92FA-6DB77F7F726E}" destId="{99045647-7BF1-4A11-B47A-C60218ED41CB}" srcOrd="5" destOrd="0" presId="urn:microsoft.com/office/officeart/2008/layout/HorizontalMultiLevelHierarchy"/>
    <dgm:cxn modelId="{DFF9AB7F-292C-4C3F-A9CC-09E1E56C1A66}" type="presParOf" srcId="{99045647-7BF1-4A11-B47A-C60218ED41CB}" destId="{356DFFED-5124-4FB6-84F2-910E34956ED8}" srcOrd="0" destOrd="0" presId="urn:microsoft.com/office/officeart/2008/layout/HorizontalMultiLevelHierarchy"/>
    <dgm:cxn modelId="{424A59C8-DFC7-409B-9B24-FD6DCDE4DE39}" type="presParOf" srcId="{99045647-7BF1-4A11-B47A-C60218ED41CB}" destId="{46298716-D61F-42B4-8FBC-5A8D4BC46F41}" srcOrd="1" destOrd="0" presId="urn:microsoft.com/office/officeart/2008/layout/HorizontalMultiLevelHierarchy"/>
    <dgm:cxn modelId="{B8A37763-9F69-48EE-8613-8A623ACB889E}" type="presParOf" srcId="{ACB772DB-750D-4412-92FA-6DB77F7F726E}" destId="{AB0C0A39-4295-4E96-8749-8B951A438DEB}" srcOrd="6" destOrd="0" presId="urn:microsoft.com/office/officeart/2008/layout/HorizontalMultiLevelHierarchy"/>
    <dgm:cxn modelId="{CB2484DA-0952-4B28-A802-55993CFA8F4C}" type="presParOf" srcId="{AB0C0A39-4295-4E96-8749-8B951A438DEB}" destId="{D07CA26D-DE0D-428D-AE7F-72D063711E26}" srcOrd="0" destOrd="0" presId="urn:microsoft.com/office/officeart/2008/layout/HorizontalMultiLevelHierarchy"/>
    <dgm:cxn modelId="{A1FBAFC3-9B9A-477E-B033-6221B9AC1C39}" type="presParOf" srcId="{ACB772DB-750D-4412-92FA-6DB77F7F726E}" destId="{EE008394-9B50-4F0B-99BA-F20F0068C3B2}" srcOrd="7" destOrd="0" presId="urn:microsoft.com/office/officeart/2008/layout/HorizontalMultiLevelHierarchy"/>
    <dgm:cxn modelId="{EB218205-089C-4F34-99B7-4DB37990483A}" type="presParOf" srcId="{EE008394-9B50-4F0B-99BA-F20F0068C3B2}" destId="{3B2378DB-0132-45DC-AE38-32279F118258}" srcOrd="0" destOrd="0" presId="urn:microsoft.com/office/officeart/2008/layout/HorizontalMultiLevelHierarchy"/>
    <dgm:cxn modelId="{83AEA5A1-E254-45E4-A90C-C2E776511FBB}" type="presParOf" srcId="{EE008394-9B50-4F0B-99BA-F20F0068C3B2}" destId="{ED6A2066-4C97-4D0B-8AFB-3418E4B19DA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6AC272-FEFF-48A4-858C-30FAEFE4A683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E19492-D443-48F7-AC60-1DD290FE7D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4912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1D2557-05E0-48FD-A655-56C1F6278BEE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0B5BCD-7AC6-4ED6-9E67-65545FAD36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221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Sobre activación del sistema nervios</a:t>
            </a:r>
            <a:r>
              <a:rPr lang="es-CO" baseline="0" dirty="0" smtClean="0"/>
              <a:t> autónomo y endocrino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0366-0C82-4FD4-8F03-B268FE6E6BEC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0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85725" y="6400800"/>
            <a:ext cx="299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Universidad</a:t>
            </a:r>
            <a:r>
              <a:rPr lang="es-CO" b="1" baseline="0" dirty="0" smtClean="0">
                <a:solidFill>
                  <a:srgbClr val="FF0000"/>
                </a:solidFill>
              </a:rPr>
              <a:t> Manuela Beltrán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8208085" y="6400800"/>
            <a:ext cx="387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solidFill>
                  <a:srgbClr val="FF0000"/>
                </a:solidFill>
              </a:rPr>
              <a:t>Vicerrectoría de Investigaciones</a:t>
            </a:r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5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2-4A87-4DE3-AAEF-99CB9C2D1192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C7DE-78EF-45D5-AC3D-DF52793D78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145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2-4A87-4DE3-AAEF-99CB9C2D1192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C7DE-78EF-45D5-AC3D-DF52793D78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544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85725" y="6400800"/>
            <a:ext cx="299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Universidad</a:t>
            </a:r>
            <a:r>
              <a:rPr lang="es-CO" b="1" baseline="0" dirty="0" smtClean="0">
                <a:solidFill>
                  <a:srgbClr val="FF0000"/>
                </a:solidFill>
              </a:rPr>
              <a:t> Manuela Beltrán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8186569" y="6400800"/>
            <a:ext cx="390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solidFill>
                  <a:srgbClr val="FF0000"/>
                </a:solidFill>
              </a:rPr>
              <a:t>Vicerrectoría de Investigaciones</a:t>
            </a:r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4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2-4A87-4DE3-AAEF-99CB9C2D1192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C7DE-78EF-45D5-AC3D-DF52793D78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29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2-4A87-4DE3-AAEF-99CB9C2D1192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C7DE-78EF-45D5-AC3D-DF52793D78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916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2-4A87-4DE3-AAEF-99CB9C2D1192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C7DE-78EF-45D5-AC3D-DF52793D78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07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2-4A87-4DE3-AAEF-99CB9C2D1192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C7DE-78EF-45D5-AC3D-DF52793D78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911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2-4A87-4DE3-AAEF-99CB9C2D1192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C7DE-78EF-45D5-AC3D-DF52793D78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809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2-4A87-4DE3-AAEF-99CB9C2D1192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C7DE-78EF-45D5-AC3D-DF52793D78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555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0D2-4A87-4DE3-AAEF-99CB9C2D1192}" type="datetimeFigureOut">
              <a:rPr lang="es-CO" smtClean="0"/>
              <a:t>26/10/2018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C7DE-78EF-45D5-AC3D-DF52793D78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75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38403" y="6356350"/>
            <a:ext cx="2950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0" b="1">
                <a:solidFill>
                  <a:srgbClr val="FF0000"/>
                </a:solidFill>
              </a:defRPr>
            </a:lvl1pPr>
          </a:lstStyle>
          <a:p>
            <a:r>
              <a:rPr lang="es-CO" dirty="0" smtClean="0"/>
              <a:t>Universidad Manuela Beltrán</a:t>
            </a: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37176" y="6356350"/>
            <a:ext cx="3716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0" b="1">
                <a:solidFill>
                  <a:srgbClr val="FF0000"/>
                </a:solidFill>
              </a:defRPr>
            </a:lvl1pPr>
          </a:lstStyle>
          <a:p>
            <a:r>
              <a:rPr lang="es-CO" dirty="0" smtClean="0"/>
              <a:t>Vicerrectoría de Investigaciones</a:t>
            </a:r>
            <a:endParaRPr lang="es-CO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0" y="6279604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>
            <a:off x="0" y="169182"/>
            <a:ext cx="12192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93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300/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lsura.com/index.php/69-centro-de-documentacion-anterior/productos-y-servicios-arp-sura/816-arp-sura-con-un-enfoque-a-la-gestion-del-riesgo-ocupacional" TargetMode="External"/><Relationship Id="rId4" Type="http://schemas.openxmlformats.org/officeDocument/2006/relationships/hyperlink" Target="http://www.dormirbien.info/wp-content/uploads/2012/03/Ruido_y_Salud-2007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org.ve/scielo.php?script=sci_arttext&amp;pid=S0535-51332010000300002&amp;lang=pt" TargetMode="External"/><Relationship Id="rId2" Type="http://schemas.openxmlformats.org/officeDocument/2006/relationships/hyperlink" Target="http://www.dormirbien.info/wp-content/uploads/2012/03/Ruido_y_Salud-200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umentodegrado.uniandes.edu.co/documentos/201310399_fecha_2014_12_01_hora_16_36_57_parte_1.pdf" TargetMode="External"/><Relationship Id="rId4" Type="http://schemas.openxmlformats.org/officeDocument/2006/relationships/hyperlink" Target="http://resourcecentre.savethechildren.se/sites/default/files/documents/kap_report_sp_hi-res.pdf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maradirecta.com/temas/indicadoresantander/indicadores/ipvn2017.htm" TargetMode="External"/><Relationship Id="rId3" Type="http://schemas.openxmlformats.org/officeDocument/2006/relationships/hyperlink" Target="https://www.arlsura.com/index.php/69-centro-de-documentacion-anterior/productos-y-servicios-arp-sura/816-arp-sura-con-un-enfoque-a-la-gestion-del-riesgo-ocupacional" TargetMode="External"/><Relationship Id="rId7" Type="http://schemas.openxmlformats.org/officeDocument/2006/relationships/hyperlink" Target="https://www.camaradirecta.com/temas/indicadoresantander/" TargetMode="External"/><Relationship Id="rId2" Type="http://schemas.openxmlformats.org/officeDocument/2006/relationships/hyperlink" Target="http://www.fasecolda.com/files/2214/4909/2246/Aristizabal._2013._La_enfermedad_laboral_en_Colombi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maradirecta.com/temas/documentos%20pdf/cluster_construccion/2017/estructura_dinamica_construccion.pdf" TargetMode="External"/><Relationship Id="rId5" Type="http://schemas.openxmlformats.org/officeDocument/2006/relationships/hyperlink" Target="https://camacol.co/sites/default/files/informes_gestion/INFORME%20DE%20GESTION%202016.pdf" TargetMode="External"/><Relationship Id="rId10" Type="http://schemas.openxmlformats.org/officeDocument/2006/relationships/hyperlink" Target="https://www.camaradirecta.com/temas/indicadoresantander/indicadores/cemento2017.htm" TargetMode="External"/><Relationship Id="rId4" Type="http://schemas.openxmlformats.org/officeDocument/2006/relationships/hyperlink" Target="https://ocw.unican.es/pluginfile.php/965/course/section/1090/Guias%20para%20el%20ruido%20urbano.pdf" TargetMode="External"/><Relationship Id="rId9" Type="http://schemas.openxmlformats.org/officeDocument/2006/relationships/hyperlink" Target="https://www.camaradirecta.com/temas/indicadoresantander/indicadores/viviendanovis2017.ht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aradirecta.com/temas/documentos%20pdf/cluster_construccion/2017/estructura_dinamica_construccion.pdf" TargetMode="External"/><Relationship Id="rId2" Type="http://schemas.openxmlformats.org/officeDocument/2006/relationships/hyperlink" Target="https://www.camaradirecta.com/temas/indicadoresantande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aradirecta.com/temas/indicadoresantander/indicadores/cemento2017.htm" TargetMode="External"/><Relationship Id="rId2" Type="http://schemas.openxmlformats.org/officeDocument/2006/relationships/hyperlink" Target="https://camacol.co/sites/default/files/informes_gestion/INFORME%20DE%20GESTION%202016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www.fasecolda.com/index.php/fasecolda/estadisticas-del-sector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paginas.seccionamarilla.com.mx/img/2138/396.jpg" TargetMode="External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2145663"/>
            <a:ext cx="12192000" cy="2426177"/>
            <a:chOff x="0" y="2145663"/>
            <a:chExt cx="12192000" cy="2426177"/>
          </a:xfrm>
        </p:grpSpPr>
        <p:sp>
          <p:nvSpPr>
            <p:cNvPr id="4" name="Rectángulo 3"/>
            <p:cNvSpPr/>
            <p:nvPr/>
          </p:nvSpPr>
          <p:spPr>
            <a:xfrm>
              <a:off x="0" y="2145663"/>
              <a:ext cx="12192000" cy="217469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" name="Rectángulo 1"/>
            <p:cNvSpPr/>
            <p:nvPr/>
          </p:nvSpPr>
          <p:spPr>
            <a:xfrm>
              <a:off x="444137" y="2448182"/>
              <a:ext cx="1131243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</a:rPr>
                <a:t>CONOCIMIENTOS, ACTITUDES Y PRÁCTICAS FRENTE AL RIESGO POR RUIDO EN LOS TRABAJADORES DE PLANTAS DE CONCRETO DEL ÁREA METROPOLITANA DE </a:t>
              </a:r>
              <a:r>
                <a:rPr lang="es-CO" sz="2400" b="1" dirty="0">
                  <a:solidFill>
                    <a:schemeClr val="bg1"/>
                  </a:solidFill>
                </a:rPr>
                <a:t>BUCARAMANGA</a:t>
              </a:r>
              <a:endParaRPr lang="es-CO" sz="2400" dirty="0">
                <a:solidFill>
                  <a:schemeClr val="bg1"/>
                </a:solidFill>
              </a:endParaRPr>
            </a:p>
            <a:p>
              <a:pPr algn="ctr"/>
              <a:r>
                <a:rPr lang="es-CO" sz="2000" dirty="0" smtClean="0">
                  <a:solidFill>
                    <a:schemeClr val="bg1"/>
                  </a:solidFill>
                </a:rPr>
                <a:t>.</a:t>
              </a:r>
            </a:p>
            <a:p>
              <a:pPr algn="ctr"/>
              <a:endParaRPr lang="es-CO" sz="28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ángulo 5"/>
          <p:cNvSpPr/>
          <p:nvPr/>
        </p:nvSpPr>
        <p:spPr>
          <a:xfrm>
            <a:off x="2434045" y="4997470"/>
            <a:ext cx="8773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Raquel Rivera Carvajal</a:t>
            </a:r>
            <a:r>
              <a:rPr lang="es-CO" sz="2000" dirty="0"/>
              <a:t>, </a:t>
            </a:r>
            <a:r>
              <a:rPr lang="es-CO" dirty="0"/>
              <a:t>Ingrid Johana Orellano Mercado y </a:t>
            </a:r>
            <a:r>
              <a:rPr lang="es-CO" dirty="0" smtClean="0"/>
              <a:t>José </a:t>
            </a:r>
            <a:r>
              <a:rPr lang="es-CO" dirty="0"/>
              <a:t>Orlando Alba Jaimes</a:t>
            </a:r>
          </a:p>
        </p:txBody>
      </p:sp>
    </p:spTree>
    <p:extLst>
      <p:ext uri="{BB962C8B-B14F-4D97-AF65-F5344CB8AC3E}">
        <p14:creationId xmlns:p14="http://schemas.microsoft.com/office/powerpoint/2010/main" val="7719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175065"/>
              </p:ext>
            </p:extLst>
          </p:nvPr>
        </p:nvGraphicFramePr>
        <p:xfrm>
          <a:off x="1" y="309770"/>
          <a:ext cx="13604788" cy="595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280963" y="285056"/>
            <a:ext cx="3922123" cy="44314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s-ES" sz="3000" b="1" kern="0" dirty="0">
              <a:ln w="1905"/>
              <a:latin typeface="Calibri Light" panose="020F0302020204030204" pitchFamily="34" charset="0"/>
            </a:endParaRPr>
          </a:p>
        </p:txBody>
      </p:sp>
      <p:pic>
        <p:nvPicPr>
          <p:cNvPr id="3074" name="Picture 2" descr="Resultado de imagen para METODOLOG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2" y="4859425"/>
            <a:ext cx="2088232" cy="13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-159025" y="242142"/>
            <a:ext cx="8633791" cy="72544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vert="horz" lIns="92075" tIns="46037" rIns="92075" bIns="4603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s-ES" sz="4000" kern="0" dirty="0">
              <a:ln w="1905"/>
              <a:latin typeface="Arial Black" panose="020B0A04020102020204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50" y="1152939"/>
            <a:ext cx="11170508" cy="45790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886648" y="324433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              25</a:t>
            </a: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5095815" y="438115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15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157870" y="32021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11</a:t>
            </a:r>
            <a:endParaRPr lang="es-CO" dirty="0"/>
          </a:p>
        </p:txBody>
      </p:sp>
      <p:sp>
        <p:nvSpPr>
          <p:cNvPr id="12" name="Rectángulo 11"/>
          <p:cNvSpPr/>
          <p:nvPr/>
        </p:nvSpPr>
        <p:spPr>
          <a:xfrm>
            <a:off x="4749572" y="2162428"/>
            <a:ext cx="1181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11</a:t>
            </a:r>
            <a:endParaRPr lang="es-CO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51377"/>
            <a:ext cx="7215389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400" kern="0" dirty="0">
                <a:ln w="1905"/>
                <a:solidFill>
                  <a:schemeClr val="bg1"/>
                </a:solidFill>
                <a:latin typeface="Arial Black" panose="020B0A04020102020204" pitchFamily="34" charset="0"/>
              </a:rPr>
              <a:t>VARIABLES DE ESTUDIO</a:t>
            </a:r>
          </a:p>
        </p:txBody>
      </p:sp>
    </p:spTree>
    <p:extLst>
      <p:ext uri="{BB962C8B-B14F-4D97-AF65-F5344CB8AC3E}">
        <p14:creationId xmlns:p14="http://schemas.microsoft.com/office/powerpoint/2010/main" val="29687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51377"/>
            <a:ext cx="7215389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CO" sz="2400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CONSIDERACIONES ÉTICAS DEL ESTUDIO</a:t>
            </a:r>
            <a:endParaRPr lang="es-ES" sz="2400" kern="0" dirty="0">
              <a:ln w="1905"/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26341" y="1516334"/>
            <a:ext cx="1111257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CO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 sin Riesgo. 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008430 de 1993 del Ministerio de Salud de la legislación Colombiana (Ministerio de Salud, 1993)    (artículos 10 y 11). </a:t>
            </a:r>
          </a:p>
          <a:p>
            <a:pPr algn="just">
              <a:spcAft>
                <a:spcPts val="1200"/>
              </a:spcAft>
            </a:pP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PRINCIPIOS: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CONFIDENCIALIDAD</a:t>
            </a:r>
            <a:endParaRPr lang="es-CO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AUTONOMÍA</a:t>
            </a:r>
            <a:endParaRPr lang="es-CO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BENEFICENCIA</a:t>
            </a:r>
            <a:r>
              <a:rPr lang="es-CO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CO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JUSTICIA</a:t>
            </a:r>
            <a:endParaRPr lang="es-CO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LOUNGE EMPREENDEDOR: ÉTICA EMPRESARI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5" y="2607275"/>
            <a:ext cx="3400031" cy="25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67400"/>
            <a:ext cx="4897192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625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RESULTADOS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91545" y="1052736"/>
            <a:ext cx="8513379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sz="1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533056" y="594873"/>
            <a:ext cx="41998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 smtClean="0" bmk="_Toc51466583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 Caracter</a:t>
            </a:r>
            <a:r>
              <a:rPr kumimoji="0" lang="es-CO" altLang="es-CO" b="1" i="0" u="none" strike="noStrike" cap="none" normalizeH="0" baseline="0" dirty="0" smtClean="0" bmk="_Toc51466583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CO" altLang="es-CO" b="1" i="0" u="none" strike="noStrike" cap="none" normalizeH="0" baseline="0" dirty="0" smtClean="0" bmk="_Toc51466583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sticas sociodemogr</a:t>
            </a:r>
            <a:r>
              <a:rPr kumimoji="0" lang="es-CO" altLang="es-CO" b="1" i="0" u="none" strike="noStrike" cap="none" normalizeH="0" baseline="0" dirty="0" smtClean="0" bmk="_Toc51466583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CO" altLang="es-CO" b="1" i="0" u="none" strike="noStrike" cap="none" normalizeH="0" baseline="0" dirty="0" smtClean="0" bmk="_Toc51466583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ficas</a:t>
            </a:r>
            <a:endParaRPr kumimoji="0" lang="es-CO" alt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312473"/>
              </p:ext>
            </p:extLst>
          </p:nvPr>
        </p:nvGraphicFramePr>
        <p:xfrm>
          <a:off x="951471" y="1123224"/>
          <a:ext cx="10775090" cy="50845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32465">
                  <a:extLst>
                    <a:ext uri="{9D8B030D-6E8A-4147-A177-3AD203B41FA5}">
                      <a16:colId xmlns:a16="http://schemas.microsoft.com/office/drawing/2014/main" xmlns="" val="1716068395"/>
                    </a:ext>
                  </a:extLst>
                </a:gridCol>
                <a:gridCol w="1698124">
                  <a:extLst>
                    <a:ext uri="{9D8B030D-6E8A-4147-A177-3AD203B41FA5}">
                      <a16:colId xmlns:a16="http://schemas.microsoft.com/office/drawing/2014/main" xmlns="" val="4174203429"/>
                    </a:ext>
                  </a:extLst>
                </a:gridCol>
                <a:gridCol w="1695871">
                  <a:extLst>
                    <a:ext uri="{9D8B030D-6E8A-4147-A177-3AD203B41FA5}">
                      <a16:colId xmlns:a16="http://schemas.microsoft.com/office/drawing/2014/main" xmlns="" val="245242017"/>
                    </a:ext>
                  </a:extLst>
                </a:gridCol>
                <a:gridCol w="1500800">
                  <a:extLst>
                    <a:ext uri="{9D8B030D-6E8A-4147-A177-3AD203B41FA5}">
                      <a16:colId xmlns:a16="http://schemas.microsoft.com/office/drawing/2014/main" xmlns="" val="2767972304"/>
                    </a:ext>
                  </a:extLst>
                </a:gridCol>
                <a:gridCol w="1052026">
                  <a:extLst>
                    <a:ext uri="{9D8B030D-6E8A-4147-A177-3AD203B41FA5}">
                      <a16:colId xmlns:a16="http://schemas.microsoft.com/office/drawing/2014/main" xmlns="" val="3481780649"/>
                    </a:ext>
                  </a:extLst>
                </a:gridCol>
                <a:gridCol w="1995804">
                  <a:extLst>
                    <a:ext uri="{9D8B030D-6E8A-4147-A177-3AD203B41FA5}">
                      <a16:colId xmlns:a16="http://schemas.microsoft.com/office/drawing/2014/main" xmlns="" val="273777592"/>
                    </a:ext>
                  </a:extLst>
                </a:gridCol>
              </a:tblGrid>
              <a:tr h="3891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Variable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Empresas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p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(n=41)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62470877"/>
                  </a:ext>
                </a:extLst>
              </a:tr>
              <a:tr h="96978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 (n=12)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Metro cubico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2 (n=14)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Concretart SAS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3 (n=15)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Cemex </a:t>
                      </a:r>
                      <a:r>
                        <a:rPr lang="es-CO" sz="1600" dirty="0" smtClean="0">
                          <a:effectLst/>
                        </a:rPr>
                        <a:t>SA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5872539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Edad  Ẋ ± DE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37.08  ± 8.77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31.08  ± 6.10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33.46  ± 3.52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0.215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33.75 ± 6.57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426911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Sexo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 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 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 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0.302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 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75265922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Masculino  %(n)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83.33 (10)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85.71(12)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100 (15)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 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90.24 (37)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85378538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Femenino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16.67 (2)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14.29 (2)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 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9.76 (4)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0358265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Nivel educativo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 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 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 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0.040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 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5125438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Primaria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8.33 (1)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 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2.44 (1)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96467138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Bachiller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41.67 (5)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28.57 (4)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53.33 (8)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 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41.46 (17)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35968292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Técnico/tecnológico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41.67 (5)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FF0000"/>
                          </a:solidFill>
                          <a:effectLst/>
                        </a:rPr>
                        <a:t>71.46 (10)</a:t>
                      </a:r>
                      <a:endParaRPr lang="es-CO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20.00 (3)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 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43.90 (18)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69198676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Profesional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8.33 </a:t>
                      </a:r>
                      <a:r>
                        <a:rPr lang="es-CO" sz="1800" dirty="0" smtClean="0">
                          <a:effectLst/>
                        </a:rPr>
                        <a:t>(2</a:t>
                      </a:r>
                      <a:r>
                        <a:rPr lang="es-CO" sz="1800" dirty="0">
                          <a:effectLst/>
                        </a:rPr>
                        <a:t>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FF0000"/>
                          </a:solidFill>
                          <a:effectLst/>
                        </a:rPr>
                        <a:t>26.67 (4)</a:t>
                      </a:r>
                      <a:endParaRPr lang="es-CO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 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12.20 (5)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25446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2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67400"/>
            <a:ext cx="4897192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625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RESULTADOS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91545" y="1052736"/>
            <a:ext cx="8513379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sz="1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36798" y="527553"/>
            <a:ext cx="665111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O" altLang="es-CO" sz="2000" b="1" i="0" u="none" strike="noStrike" cap="none" normalizeH="0" baseline="0" dirty="0" smtClean="0" bmk="_Toc51466583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 </a:t>
            </a:r>
            <a:r>
              <a:rPr lang="es-CO" sz="2000" b="1" dirty="0"/>
              <a:t>Percepción del nivel de ruidos con relación a la </a:t>
            </a:r>
            <a:r>
              <a:rPr lang="es-CO" sz="2000" b="1" dirty="0" smtClean="0"/>
              <a:t>fuente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b="1" dirty="0" smtClean="0"/>
              <a:t> </a:t>
            </a:r>
            <a:r>
              <a:rPr lang="es-CO" sz="2000" b="1" dirty="0"/>
              <a:t>(minutos por cada hora)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197621976"/>
              </p:ext>
            </p:extLst>
          </p:nvPr>
        </p:nvGraphicFramePr>
        <p:xfrm>
          <a:off x="715617" y="1232452"/>
          <a:ext cx="11072191" cy="500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960955" y="4696311"/>
            <a:ext cx="871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chemeClr val="bg2">
                    <a:lumMod val="75000"/>
                  </a:schemeClr>
                </a:solidFill>
              </a:rPr>
              <a:t>+ 2 mts</a:t>
            </a:r>
            <a:endParaRPr 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8568" y="1101559"/>
            <a:ext cx="275351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Escuchar una conversación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60955" y="2252779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chemeClr val="bg2">
                    <a:lumMod val="75000"/>
                  </a:schemeClr>
                </a:solidFill>
              </a:rPr>
              <a:t>40 – 50 cm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34960" y="3520181"/>
            <a:ext cx="703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chemeClr val="bg2">
                    <a:lumMod val="75000"/>
                  </a:schemeClr>
                </a:solidFill>
              </a:rPr>
              <a:t>2 mts</a:t>
            </a:r>
            <a:endParaRPr lang="es-CO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19674"/>
            <a:ext cx="4897192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625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RESULTADOS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91545" y="1052736"/>
            <a:ext cx="8513379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sz="1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012320" y="529931"/>
            <a:ext cx="6735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</a:rPr>
              <a:t>Grafico </a:t>
            </a:r>
            <a:r>
              <a:rPr lang="es-C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</a:rPr>
              <a:t>Porcentaje de afecciones en el trabajo originadas por el ruido</a:t>
            </a:r>
            <a:endParaRPr lang="es-CO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26041"/>
              </p:ext>
            </p:extLst>
          </p:nvPr>
        </p:nvGraphicFramePr>
        <p:xfrm>
          <a:off x="2448596" y="1486784"/>
          <a:ext cx="9292350" cy="480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342491" y="3443118"/>
            <a:ext cx="5416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Distracción importante durante el desarrollo del trabajo 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336721" y="1139373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</a:rPr>
              <a:t>Dificulta la concentración mental requerida en las tareas 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639624" y="3704920"/>
            <a:ext cx="1916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Valor p </a:t>
            </a: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Pearson </a:t>
            </a: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0.054</a:t>
            </a:r>
            <a:endParaRPr lang="es-CO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5867" y="1454472"/>
            <a:ext cx="18271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Valor p </a:t>
            </a: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Pearson </a:t>
            </a: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0.23</a:t>
            </a:r>
            <a:endParaRPr lang="es-CO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19674"/>
            <a:ext cx="4897192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625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RESULTADOS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91545" y="1052736"/>
            <a:ext cx="8513379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sz="1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85854"/>
              </p:ext>
            </p:extLst>
          </p:nvPr>
        </p:nvGraphicFramePr>
        <p:xfrm>
          <a:off x="795130" y="1052736"/>
          <a:ext cx="10913166" cy="50977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4384">
                  <a:extLst>
                    <a:ext uri="{9D8B030D-6E8A-4147-A177-3AD203B41FA5}">
                      <a16:colId xmlns:a16="http://schemas.microsoft.com/office/drawing/2014/main" xmlns="" val="884889019"/>
                    </a:ext>
                  </a:extLst>
                </a:gridCol>
                <a:gridCol w="1244816">
                  <a:extLst>
                    <a:ext uri="{9D8B030D-6E8A-4147-A177-3AD203B41FA5}">
                      <a16:colId xmlns:a16="http://schemas.microsoft.com/office/drawing/2014/main" xmlns="" val="2356233538"/>
                    </a:ext>
                  </a:extLst>
                </a:gridCol>
                <a:gridCol w="1716904">
                  <a:extLst>
                    <a:ext uri="{9D8B030D-6E8A-4147-A177-3AD203B41FA5}">
                      <a16:colId xmlns:a16="http://schemas.microsoft.com/office/drawing/2014/main" xmlns="" val="148371890"/>
                    </a:ext>
                  </a:extLst>
                </a:gridCol>
                <a:gridCol w="1519315">
                  <a:extLst>
                    <a:ext uri="{9D8B030D-6E8A-4147-A177-3AD203B41FA5}">
                      <a16:colId xmlns:a16="http://schemas.microsoft.com/office/drawing/2014/main" xmlns="" val="2223745549"/>
                    </a:ext>
                  </a:extLst>
                </a:gridCol>
                <a:gridCol w="1067204">
                  <a:extLst>
                    <a:ext uri="{9D8B030D-6E8A-4147-A177-3AD203B41FA5}">
                      <a16:colId xmlns:a16="http://schemas.microsoft.com/office/drawing/2014/main" xmlns="" val="2322580040"/>
                    </a:ext>
                  </a:extLst>
                </a:gridCol>
                <a:gridCol w="2020543">
                  <a:extLst>
                    <a:ext uri="{9D8B030D-6E8A-4147-A177-3AD203B41FA5}">
                      <a16:colId xmlns:a16="http://schemas.microsoft.com/office/drawing/2014/main" xmlns="" val="2256047375"/>
                    </a:ext>
                  </a:extLst>
                </a:gridCol>
              </a:tblGrid>
              <a:tr h="4318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Variable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Empresa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p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(n=41)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01534504"/>
                  </a:ext>
                </a:extLst>
              </a:tr>
              <a:tr h="7168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 (n=12)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 (n=14)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(n=15)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6133335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Constante y continuo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8.33 (1)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FF0000"/>
                          </a:solidFill>
                          <a:effectLst/>
                        </a:rPr>
                        <a:t>71.43 (10)</a:t>
                      </a:r>
                      <a:endParaRPr lang="es-CO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46.67 (7)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0.003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43.90 (18)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670657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Variaciones en la jornada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(12)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(14)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73.33 (11)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0.028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90.24 (37)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85524460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Impactos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16.67 (2)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FF0000"/>
                          </a:solidFill>
                          <a:effectLst/>
                        </a:rPr>
                        <a:t>71.43 (10)</a:t>
                      </a:r>
                      <a:endParaRPr lang="es-CO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26.67 (4)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0.009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39.02 (16)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82353852"/>
                  </a:ext>
                </a:extLst>
              </a:tr>
              <a:tr h="494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Inesperados pueden sobresaltar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16.67 (2)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FF0000"/>
                          </a:solidFill>
                          <a:effectLst/>
                        </a:rPr>
                        <a:t>64.29 (9)</a:t>
                      </a:r>
                      <a:endParaRPr lang="es-CO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33.33 (5)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0.044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39.02 (16)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47205650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Combinados habitualmente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(12)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100 (14)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73.33 (11)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0.028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90.24 (37)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80549438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Algún tono predominante 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83.33 (10)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71.43 ((10)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53.33 (8)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0.411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68.29 (28)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37016211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protectores auditivos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0497595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Instrucciones de uso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(12)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78.57 (11)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(15)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92.68 (38)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62386224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limpieza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(12)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78.57 (11)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(15)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0.055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92.68 (38)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27541882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5696574" y="419674"/>
            <a:ext cx="3526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Tabla   Características </a:t>
            </a:r>
            <a:r>
              <a:rPr lang="es-CO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del ruido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680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19674"/>
            <a:ext cx="4897192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625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RESULTADOS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91545" y="1052736"/>
            <a:ext cx="8513379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sz="1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438938"/>
              </p:ext>
            </p:extLst>
          </p:nvPr>
        </p:nvGraphicFramePr>
        <p:xfrm>
          <a:off x="238539" y="905011"/>
          <a:ext cx="11748053" cy="56698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90910">
                  <a:extLst>
                    <a:ext uri="{9D8B030D-6E8A-4147-A177-3AD203B41FA5}">
                      <a16:colId xmlns:a16="http://schemas.microsoft.com/office/drawing/2014/main" xmlns="" val="884889019"/>
                    </a:ext>
                  </a:extLst>
                </a:gridCol>
                <a:gridCol w="1594021">
                  <a:extLst>
                    <a:ext uri="{9D8B030D-6E8A-4147-A177-3AD203B41FA5}">
                      <a16:colId xmlns:a16="http://schemas.microsoft.com/office/drawing/2014/main" xmlns="" val="2356233538"/>
                    </a:ext>
                  </a:extLst>
                </a:gridCol>
                <a:gridCol w="1503607">
                  <a:extLst>
                    <a:ext uri="{9D8B030D-6E8A-4147-A177-3AD203B41FA5}">
                      <a16:colId xmlns:a16="http://schemas.microsoft.com/office/drawing/2014/main" xmlns="" val="148371890"/>
                    </a:ext>
                  </a:extLst>
                </a:gridCol>
                <a:gridCol w="1635547">
                  <a:extLst>
                    <a:ext uri="{9D8B030D-6E8A-4147-A177-3AD203B41FA5}">
                      <a16:colId xmlns:a16="http://schemas.microsoft.com/office/drawing/2014/main" xmlns="" val="2223745549"/>
                    </a:ext>
                  </a:extLst>
                </a:gridCol>
                <a:gridCol w="1148848">
                  <a:extLst>
                    <a:ext uri="{9D8B030D-6E8A-4147-A177-3AD203B41FA5}">
                      <a16:colId xmlns:a16="http://schemas.microsoft.com/office/drawing/2014/main" xmlns="" val="2322580040"/>
                    </a:ext>
                  </a:extLst>
                </a:gridCol>
                <a:gridCol w="2175120">
                  <a:extLst>
                    <a:ext uri="{9D8B030D-6E8A-4147-A177-3AD203B41FA5}">
                      <a16:colId xmlns:a16="http://schemas.microsoft.com/office/drawing/2014/main" xmlns="" val="2256047375"/>
                    </a:ext>
                  </a:extLst>
                </a:gridCol>
              </a:tblGrid>
              <a:tr h="4428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</a:rPr>
                        <a:t>Variable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Empresa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p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(n=41)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01534504"/>
                  </a:ext>
                </a:extLst>
              </a:tr>
              <a:tr h="7350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 (n=12)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 (n=14)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(n=15)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6133335"/>
                  </a:ext>
                </a:extLst>
              </a:tr>
              <a:tr h="44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Perturbación sueño y cansancio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8.33 (1)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21.43 (3)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26.67 (4)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0.544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19.51 (8)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670657"/>
                  </a:ext>
                </a:extLst>
              </a:tr>
              <a:tr h="44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Fatiga y neurosis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33.33 (4)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28.57 (4)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93.33 (14)</a:t>
                      </a:r>
                      <a:endParaRPr lang="es-CO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53.66 (22)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85524460"/>
                  </a:ext>
                </a:extLst>
              </a:tr>
              <a:tr h="44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Disfunción sexual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66.67 (8)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(14)</a:t>
                      </a:r>
                      <a:endParaRPr lang="es-CO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93.33 (14)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87.80 (36)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82353852"/>
                  </a:ext>
                </a:extLst>
              </a:tr>
              <a:tr h="49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Estrés y cefalea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16.67 (2)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7.14 (1)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33.33 (5)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0.229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19.51 (8)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47205650"/>
                  </a:ext>
                </a:extLst>
              </a:tr>
              <a:tr h="44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Disminución capacidad auditiva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14.29 (2)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6.67 (14)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0.626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7.32 (3)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80549438"/>
                  </a:ext>
                </a:extLst>
              </a:tr>
              <a:tr h="585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permisible en tiempo y exposición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</a:t>
                      </a:r>
                      <a:r>
                        <a:rPr lang="es-CO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</a:t>
                      </a:r>
                      <a:r>
                        <a:rPr lang="es-CO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8 horas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33.33 (4)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71.43 (10)</a:t>
                      </a:r>
                      <a:endParaRPr lang="es-CO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46.67 (7)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51.22 (21)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37016211"/>
                  </a:ext>
                </a:extLst>
              </a:tr>
              <a:tr h="575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Pérdida de audición incapacitante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es-CO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</a:t>
                      </a:r>
                      <a:r>
                        <a:rPr lang="es-CO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(12)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78.57 (11)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(15)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0.016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92.68 (38)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0497595"/>
                  </a:ext>
                </a:extLst>
              </a:tr>
              <a:tr h="626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 ley que ampare los trabajadores frente al ruido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8.33 (1)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35.71 (5)</a:t>
                      </a:r>
                      <a:endParaRPr lang="es-CO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13.33(2)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17.07 (7)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62386224"/>
                  </a:ext>
                </a:extLst>
              </a:tr>
              <a:tr h="44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27541882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5696574" y="419674"/>
            <a:ext cx="5455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Tabla   Desconocimientos frente al riesgo del </a:t>
            </a:r>
            <a:r>
              <a:rPr lang="es-CO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ruido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8902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19674"/>
            <a:ext cx="4897192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625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RESULTADOS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91545" y="1052736"/>
            <a:ext cx="8513379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sz="1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84114"/>
              </p:ext>
            </p:extLst>
          </p:nvPr>
        </p:nvGraphicFramePr>
        <p:xfrm>
          <a:off x="176755" y="1695843"/>
          <a:ext cx="11748053" cy="32899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00216">
                  <a:extLst>
                    <a:ext uri="{9D8B030D-6E8A-4147-A177-3AD203B41FA5}">
                      <a16:colId xmlns:a16="http://schemas.microsoft.com/office/drawing/2014/main" xmlns="" val="884889019"/>
                    </a:ext>
                  </a:extLst>
                </a:gridCol>
                <a:gridCol w="1540070">
                  <a:extLst>
                    <a:ext uri="{9D8B030D-6E8A-4147-A177-3AD203B41FA5}">
                      <a16:colId xmlns:a16="http://schemas.microsoft.com/office/drawing/2014/main" xmlns="" val="2356233538"/>
                    </a:ext>
                  </a:extLst>
                </a:gridCol>
                <a:gridCol w="1848252">
                  <a:extLst>
                    <a:ext uri="{9D8B030D-6E8A-4147-A177-3AD203B41FA5}">
                      <a16:colId xmlns:a16="http://schemas.microsoft.com/office/drawing/2014/main" xmlns="" val="148371890"/>
                    </a:ext>
                  </a:extLst>
                </a:gridCol>
                <a:gridCol w="1635547">
                  <a:extLst>
                    <a:ext uri="{9D8B030D-6E8A-4147-A177-3AD203B41FA5}">
                      <a16:colId xmlns:a16="http://schemas.microsoft.com/office/drawing/2014/main" xmlns="" val="2223745549"/>
                    </a:ext>
                  </a:extLst>
                </a:gridCol>
                <a:gridCol w="1148848">
                  <a:extLst>
                    <a:ext uri="{9D8B030D-6E8A-4147-A177-3AD203B41FA5}">
                      <a16:colId xmlns:a16="http://schemas.microsoft.com/office/drawing/2014/main" xmlns="" val="2322580040"/>
                    </a:ext>
                  </a:extLst>
                </a:gridCol>
                <a:gridCol w="2175120">
                  <a:extLst>
                    <a:ext uri="{9D8B030D-6E8A-4147-A177-3AD203B41FA5}">
                      <a16:colId xmlns:a16="http://schemas.microsoft.com/office/drawing/2014/main" xmlns="" val="2256047375"/>
                    </a:ext>
                  </a:extLst>
                </a:gridCol>
              </a:tblGrid>
              <a:tr h="42351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Variable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Empresa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p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(n=41)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01534504"/>
                  </a:ext>
                </a:extLst>
              </a:tr>
              <a:tr h="7029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 (n=12)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 (n=14)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(n=15)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6133335"/>
                  </a:ext>
                </a:extLst>
              </a:tr>
              <a:tr h="423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Continua trabajando sin problema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0.038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670657"/>
                  </a:ext>
                </a:extLst>
              </a:tr>
              <a:tr h="4235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26.67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24.39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85524460"/>
                  </a:ext>
                </a:extLst>
              </a:tr>
              <a:tr h="4235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Algunas veces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21.95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82353852"/>
                  </a:ext>
                </a:extLst>
              </a:tr>
              <a:tr h="469405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Casi siempre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41.67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35.71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26.83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47205650"/>
                  </a:ext>
                </a:extLst>
              </a:tr>
              <a:tr h="4235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42.86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26.67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26.83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80549438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5696574" y="419674"/>
            <a:ext cx="4683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Tabla   Actitudes frente al </a:t>
            </a:r>
            <a:r>
              <a:rPr lang="es-CO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ruido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8200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19674"/>
            <a:ext cx="4897192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625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RESULTADOS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91545" y="1052736"/>
            <a:ext cx="8513379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sz="1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53914" y="580020"/>
            <a:ext cx="6759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Grafica  Distribución porcentual según Practicas </a:t>
            </a: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</a:rPr>
              <a:t>frente al ruido</a:t>
            </a:r>
            <a:endParaRPr lang="es-CO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681152"/>
              </p:ext>
            </p:extLst>
          </p:nvPr>
        </p:nvGraphicFramePr>
        <p:xfrm>
          <a:off x="1093303" y="1351723"/>
          <a:ext cx="1041620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8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14302" y="520665"/>
            <a:ext cx="5637772" cy="733460"/>
            <a:chOff x="-114300" y="304096"/>
            <a:chExt cx="12306302" cy="733460"/>
          </a:xfrm>
        </p:grpSpPr>
        <p:sp>
          <p:nvSpPr>
            <p:cNvPr id="6" name="Rectángulo 5"/>
            <p:cNvSpPr/>
            <p:nvPr/>
          </p:nvSpPr>
          <p:spPr>
            <a:xfrm>
              <a:off x="2" y="304096"/>
              <a:ext cx="12192000" cy="73346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-114300" y="347660"/>
              <a:ext cx="123063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s-CO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399217" y="702728"/>
            <a:ext cx="450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kern="0" dirty="0">
                <a:ln w="1905"/>
                <a:solidFill>
                  <a:schemeClr val="bg1"/>
                </a:solidFill>
                <a:latin typeface="Arial Black" panose="020B0A04020102020204" pitchFamily="34" charset="0"/>
              </a:rPr>
              <a:t>PLANTEAMIENTO DEL PROBLEMA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83134" y="1430216"/>
            <a:ext cx="11545039" cy="39079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Abadi" panose="020B0604020202020204" pitchFamily="34" charset="0"/>
              </a:rPr>
              <a:t>Más del 5% de la población mundial padece de pérdida de audición </a:t>
            </a:r>
            <a:r>
              <a:rPr lang="es-CO" sz="2200" dirty="0" smtClean="0">
                <a:latin typeface="Abadi" panose="020B0604020202020204" pitchFamily="34" charset="0"/>
              </a:rPr>
              <a:t>incapacitante.</a:t>
            </a:r>
            <a:endParaRPr lang="es-CO" sz="2200" dirty="0">
              <a:latin typeface="Abadi" panose="020B0604020202020204" pitchFamily="34" charset="0"/>
            </a:endParaRP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ysClr val="windowText" lastClr="000000"/>
                </a:solidFill>
                <a:latin typeface="Abadi" panose="020B0604020202020204" pitchFamily="34" charset="0"/>
              </a:rPr>
              <a:t>La exposición al ruido en ambientes de trabajo hace parte del 8% de las causas prevenibles de la pérdida de </a:t>
            </a:r>
            <a:r>
              <a:rPr lang="es-CO" sz="2200" dirty="0" smtClean="0">
                <a:solidFill>
                  <a:sysClr val="windowText" lastClr="000000"/>
                </a:solidFill>
                <a:latin typeface="Abadi" panose="020B0604020202020204" pitchFamily="34" charset="0"/>
              </a:rPr>
              <a:t>audición.</a:t>
            </a:r>
            <a:endParaRPr lang="es-CO" sz="2200" dirty="0">
              <a:solidFill>
                <a:sysClr val="windowText" lastClr="000000"/>
              </a:solidFill>
              <a:latin typeface="Abadi" panose="020B0604020202020204" pitchFamily="34" charset="0"/>
            </a:endParaRP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ysClr val="windowText" lastClr="000000"/>
                </a:solidFill>
                <a:latin typeface="Abadi" panose="020B0604020202020204" pitchFamily="34" charset="0"/>
              </a:rPr>
              <a:t>Alteraciones cardiovasculares, hormonales, respiratorias, gastrointestinales, del sueño, aprendizaje, psicológicas, sociales y </a:t>
            </a:r>
            <a:r>
              <a:rPr lang="es-CO" sz="2200" dirty="0" smtClean="0">
                <a:solidFill>
                  <a:sysClr val="windowText" lastClr="000000"/>
                </a:solidFill>
                <a:latin typeface="Abadi" panose="020B0604020202020204" pitchFamily="34" charset="0"/>
              </a:rPr>
              <a:t>emocionales. </a:t>
            </a:r>
            <a:endParaRPr lang="es-CO" sz="2200" dirty="0">
              <a:solidFill>
                <a:sysClr val="windowText" lastClr="000000"/>
              </a:solidFill>
              <a:latin typeface="Abadi" panose="020B0604020202020204" pitchFamily="34" charset="0"/>
            </a:endParaRP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Abadi" panose="020B0604020202020204" pitchFamily="34" charset="0"/>
              </a:rPr>
              <a:t>El 13% de enfermedades laborales calificadas corresponden a daño auditivo o hipoacusia neurosensorial derivada de exposición al </a:t>
            </a:r>
            <a:r>
              <a:rPr lang="es-CO" sz="2200" dirty="0" smtClean="0">
                <a:latin typeface="Abadi" panose="020B0604020202020204" pitchFamily="34" charset="0"/>
              </a:rPr>
              <a:t>ruido.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1000" dirty="0">
              <a:latin typeface="Abadi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8505" y="5387548"/>
            <a:ext cx="11753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ORGANIZACIÓN MUNDIAL DE LA SALUD (2018). Página Web: Organización Mundial de la Salud. </a:t>
            </a:r>
            <a:r>
              <a:rPr lang="es-ES" sz="1200" dirty="0">
                <a:hlinkClick r:id="rId3"/>
              </a:rPr>
              <a:t>http://</a:t>
            </a:r>
            <a:r>
              <a:rPr lang="es-ES" sz="1200" dirty="0" smtClean="0">
                <a:hlinkClick r:id="rId3"/>
              </a:rPr>
              <a:t>www.who.int/mediacentre/factsheets/fs300/es/</a:t>
            </a:r>
            <a:endParaRPr lang="es-ES" sz="1200" dirty="0"/>
          </a:p>
          <a:p>
            <a:r>
              <a:rPr lang="es-ES" sz="1200" dirty="0" smtClean="0"/>
              <a:t>BERNABEU</a:t>
            </a:r>
            <a:r>
              <a:rPr lang="es-ES" sz="1200" dirty="0"/>
              <a:t>, D (2007). Efectos del ruido en la salud. Madrid. </a:t>
            </a:r>
            <a:r>
              <a:rPr lang="es-CO" sz="1200" dirty="0">
                <a:hlinkClick r:id="rId4"/>
              </a:rPr>
              <a:t>http://</a:t>
            </a:r>
            <a:r>
              <a:rPr lang="es-CO" sz="1200" dirty="0" smtClean="0">
                <a:hlinkClick r:id="rId4"/>
              </a:rPr>
              <a:t>www.dormirbien.info/wp-content/uploads/2012/03/Ruido_y_Salud-2007.pdf</a:t>
            </a:r>
            <a:endParaRPr lang="es-CO" sz="1200" dirty="0" smtClean="0"/>
          </a:p>
          <a:p>
            <a:r>
              <a:rPr lang="es-CO" sz="1200" dirty="0"/>
              <a:t>ARL SURA (2007). ARL SURA con un enfoque a la gestión del riesgo ocupacional. Página Web ARL SURA: </a:t>
            </a:r>
            <a:r>
              <a:rPr lang="es-CO" sz="1200" dirty="0">
                <a:hlinkClick r:id="rId5"/>
              </a:rPr>
              <a:t>https://www.arlsura.com/index.php/69-centro-de-documentacion-anterior/productos-y-servicios-arp-sura/816-arp-sura-con-un-enfoque-a-la-gestion-del-riesgo-ocupacional</a:t>
            </a:r>
            <a:endParaRPr lang="es-CO" sz="1200" dirty="0"/>
          </a:p>
          <a:p>
            <a:endParaRPr lang="es-CO" sz="1200" u="sng" dirty="0"/>
          </a:p>
        </p:txBody>
      </p:sp>
    </p:spTree>
    <p:extLst>
      <p:ext uri="{BB962C8B-B14F-4D97-AF65-F5344CB8AC3E}">
        <p14:creationId xmlns:p14="http://schemas.microsoft.com/office/powerpoint/2010/main" val="11829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20283"/>
            <a:ext cx="4897192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625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DISCUSIÓN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93124" y="980728"/>
            <a:ext cx="112322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Concuerda con:</a:t>
            </a:r>
          </a:p>
          <a:p>
            <a:pPr algn="just"/>
            <a:endParaRPr lang="es-CO" dirty="0"/>
          </a:p>
          <a:p>
            <a:pPr marL="285750" indent="-285750" algn="just">
              <a:buFontTx/>
              <a:buChar char="-"/>
            </a:pPr>
            <a:r>
              <a:rPr lang="es-CO" b="1" dirty="0" smtClean="0"/>
              <a:t>Estudio previo en al empresa</a:t>
            </a:r>
            <a:r>
              <a:rPr lang="es-CO" dirty="0" smtClean="0"/>
              <a:t>: La </a:t>
            </a:r>
            <a:r>
              <a:rPr lang="es-CO" dirty="0"/>
              <a:t>población de estudio está sometida a niveles de ruido que oscilan entre </a:t>
            </a:r>
            <a:r>
              <a:rPr lang="es-CO" dirty="0" smtClean="0">
                <a:solidFill>
                  <a:srgbClr val="FF0000"/>
                </a:solidFill>
              </a:rPr>
              <a:t>82,2 – 96,5 </a:t>
            </a:r>
            <a:r>
              <a:rPr lang="es-CO" dirty="0">
                <a:solidFill>
                  <a:srgbClr val="FF0000"/>
                </a:solidFill>
              </a:rPr>
              <a:t>dB(A) </a:t>
            </a:r>
            <a:r>
              <a:rPr lang="es-CO" dirty="0" smtClean="0">
                <a:solidFill>
                  <a:srgbClr val="FF0000"/>
                </a:solidFill>
              </a:rPr>
              <a:t>al </a:t>
            </a:r>
            <a:r>
              <a:rPr lang="es-CO" dirty="0">
                <a:solidFill>
                  <a:srgbClr val="FF0000"/>
                </a:solidFill>
              </a:rPr>
              <a:t>estar ubicado al lado de un vehículo </a:t>
            </a:r>
            <a:r>
              <a:rPr lang="es-CO" dirty="0" err="1" smtClean="0">
                <a:solidFill>
                  <a:srgbClr val="FF0000"/>
                </a:solidFill>
              </a:rPr>
              <a:t>mixer</a:t>
            </a:r>
            <a:r>
              <a:rPr lang="es-CO" dirty="0" smtClean="0">
                <a:solidFill>
                  <a:srgbClr val="FF0000"/>
                </a:solidFill>
              </a:rPr>
              <a:t> </a:t>
            </a:r>
            <a:r>
              <a:rPr lang="es-CO" dirty="0" smtClean="0"/>
              <a:t>y entre </a:t>
            </a:r>
            <a:r>
              <a:rPr lang="es-CO" dirty="0"/>
              <a:t>58,5 </a:t>
            </a:r>
            <a:r>
              <a:rPr lang="es-CO" dirty="0" smtClean="0"/>
              <a:t>- </a:t>
            </a:r>
            <a:r>
              <a:rPr lang="es-CO" dirty="0"/>
              <a:t>84,0 dB(A) al estar en oficina administrativas y laboratorios de </a:t>
            </a:r>
            <a:r>
              <a:rPr lang="es-CO" dirty="0" smtClean="0"/>
              <a:t>ensayos.</a:t>
            </a:r>
          </a:p>
          <a:p>
            <a:pPr marL="285750" indent="-285750" algn="just">
              <a:buFontTx/>
              <a:buChar char="-"/>
            </a:pPr>
            <a:r>
              <a:rPr lang="es-CO" dirty="0"/>
              <a:t>Según los resultados de este estudio el </a:t>
            </a:r>
            <a:r>
              <a:rPr lang="es-CO" dirty="0" smtClean="0">
                <a:solidFill>
                  <a:srgbClr val="FF0000"/>
                </a:solidFill>
              </a:rPr>
              <a:t>22.0%  no solicitan </a:t>
            </a:r>
            <a:r>
              <a:rPr lang="es-CO" dirty="0"/>
              <a:t>controles a las emisiones de ruido, pudiéndose relacionar con estudios como el de </a:t>
            </a:r>
            <a:r>
              <a:rPr lang="es-CO" b="1" dirty="0"/>
              <a:t>González </a:t>
            </a:r>
            <a:r>
              <a:rPr lang="es-CO" b="1" dirty="0" smtClean="0"/>
              <a:t>2015</a:t>
            </a:r>
            <a:r>
              <a:rPr lang="es-CO" b="1" dirty="0"/>
              <a:t>,</a:t>
            </a:r>
            <a:r>
              <a:rPr lang="es-CO" b="1" dirty="0" smtClean="0"/>
              <a:t> </a:t>
            </a:r>
            <a:r>
              <a:rPr lang="es-CO" dirty="0"/>
              <a:t>en los que se concluyó que las actividades de exponerse a ruido y exponerse a polvo, son aquellas percibidas con una magnitud del riego baja, es decir los trabajadores perciben que los daños a su salud no son tan </a:t>
            </a:r>
            <a:r>
              <a:rPr lang="es-CO" dirty="0" smtClean="0"/>
              <a:t>graves</a:t>
            </a:r>
          </a:p>
          <a:p>
            <a:pPr marL="285750" indent="-285750" algn="just">
              <a:buFontTx/>
              <a:buChar char="-"/>
            </a:pPr>
            <a:r>
              <a:rPr lang="es-CO" dirty="0"/>
              <a:t>En concordancia con el estudio de </a:t>
            </a:r>
            <a:r>
              <a:rPr lang="es-CO" b="1" dirty="0"/>
              <a:t>COITT </a:t>
            </a:r>
            <a:r>
              <a:rPr lang="es-CO" b="1" dirty="0" smtClean="0"/>
              <a:t>2008</a:t>
            </a:r>
            <a:r>
              <a:rPr lang="es-CO" b="1" dirty="0"/>
              <a:t>,</a:t>
            </a:r>
            <a:r>
              <a:rPr lang="es-CO" dirty="0" smtClean="0"/>
              <a:t> </a:t>
            </a:r>
            <a:r>
              <a:rPr lang="es-CO" dirty="0"/>
              <a:t>donde </a:t>
            </a:r>
            <a:r>
              <a:rPr lang="es-CO" dirty="0">
                <a:solidFill>
                  <a:srgbClr val="FF0000"/>
                </a:solidFill>
              </a:rPr>
              <a:t>el 52,6% </a:t>
            </a:r>
            <a:r>
              <a:rPr lang="es-CO" dirty="0"/>
              <a:t>de los entrevistados no ha tomado, ni va a tomar, ninguna medida para reducir o evitar el ruido, en nuestra muestra </a:t>
            </a:r>
            <a:r>
              <a:rPr lang="es-CO" dirty="0">
                <a:solidFill>
                  <a:srgbClr val="FF0000"/>
                </a:solidFill>
              </a:rPr>
              <a:t>el 54% </a:t>
            </a:r>
            <a:r>
              <a:rPr lang="es-CO" dirty="0"/>
              <a:t>de los encuestados tuvieron como respuesta que continuaban realizando sus labores</a:t>
            </a:r>
          </a:p>
          <a:p>
            <a:pPr marL="285750" indent="-285750" algn="just">
              <a:buFontTx/>
              <a:buChar char="-"/>
            </a:pPr>
            <a:endParaRPr lang="es-CO" dirty="0" smtClean="0"/>
          </a:p>
          <a:p>
            <a:pPr algn="just"/>
            <a:r>
              <a:rPr lang="es-CO" dirty="0" smtClean="0"/>
              <a:t>Diferente con:</a:t>
            </a:r>
          </a:p>
          <a:p>
            <a:pPr marL="285750" indent="-285750" algn="just">
              <a:buFontTx/>
              <a:buChar char="-"/>
            </a:pP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CO" dirty="0">
                <a:solidFill>
                  <a:srgbClr val="FF0000"/>
                </a:solidFill>
              </a:rPr>
              <a:t>El </a:t>
            </a:r>
            <a:r>
              <a:rPr lang="es-CO" dirty="0" smtClean="0">
                <a:solidFill>
                  <a:srgbClr val="FF0000"/>
                </a:solidFill>
              </a:rPr>
              <a:t>17.07% </a:t>
            </a:r>
            <a:r>
              <a:rPr lang="es-CO" dirty="0"/>
              <a:t>de la población desconoce la existencia de alguna ley o normativa para la </a:t>
            </a:r>
            <a:r>
              <a:rPr lang="es-CO" dirty="0" smtClean="0"/>
              <a:t>regulación. En estudio de </a:t>
            </a:r>
            <a:r>
              <a:rPr lang="es-CO" b="1" dirty="0" smtClean="0"/>
              <a:t>COITT en 2008</a:t>
            </a:r>
            <a:r>
              <a:rPr lang="es-CO" dirty="0" smtClean="0"/>
              <a:t> el desconocimiento fue </a:t>
            </a:r>
            <a:r>
              <a:rPr lang="es-CO" dirty="0"/>
              <a:t>entre el </a:t>
            </a:r>
            <a:r>
              <a:rPr lang="es-CO" dirty="0">
                <a:solidFill>
                  <a:srgbClr val="FF0000"/>
                </a:solidFill>
              </a:rPr>
              <a:t>30% y 40</a:t>
            </a:r>
            <a:r>
              <a:rPr lang="es-CO" dirty="0" smtClean="0">
                <a:solidFill>
                  <a:srgbClr val="FF0000"/>
                </a:solidFill>
              </a:rPr>
              <a:t>%</a:t>
            </a:r>
            <a:endParaRPr lang="es-CO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20283"/>
            <a:ext cx="4897192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625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DISCUSIÓN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93124" y="980728"/>
            <a:ext cx="112322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SESGOS: </a:t>
            </a:r>
          </a:p>
          <a:p>
            <a:pPr algn="just"/>
            <a:endParaRPr lang="es-CO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Información:</a:t>
            </a:r>
            <a:r>
              <a:rPr lang="es-CO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encuestadores capacitados (profesionales), aplicación de prueba piloto</a:t>
            </a:r>
            <a:r>
              <a:rPr lang="es-CO" sz="2000" dirty="0">
                <a:ea typeface="Tahoma" panose="020B0604030504040204" pitchFamily="34" charset="0"/>
                <a:cs typeface="Tahoma" panose="020B0604030504040204" pitchFamily="34" charset="0"/>
              </a:rPr>
              <a:t>, encuesta un poco larga (66 preguntas), </a:t>
            </a:r>
            <a:endParaRPr lang="es-CO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CO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Selección: </a:t>
            </a:r>
            <a:r>
              <a:rPr lang="es-CO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participación de una gran porcentaje de la población de las 3 empresas</a:t>
            </a:r>
            <a:endParaRPr lang="es-CO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CO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CO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CO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VALIDEZ</a:t>
            </a:r>
            <a:r>
              <a:rPr lang="es-CO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/>
            <a:r>
              <a:rPr lang="es-CO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Solo a  los trabajadores de la empres, la </a:t>
            </a:r>
            <a:r>
              <a:rPr lang="es-CO" sz="2000" dirty="0" smtClean="0"/>
              <a:t>extrapolación </a:t>
            </a:r>
            <a:r>
              <a:rPr lang="es-CO" sz="2000" dirty="0"/>
              <a:t>de los resultados a otras poblaciones diferentes no será factible </a:t>
            </a:r>
            <a:endParaRPr lang="es-CO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83568"/>
            <a:ext cx="4897192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625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CONCLUSIONES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77687" y="1268761"/>
            <a:ext cx="11449878" cy="460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E</a:t>
            </a:r>
            <a:r>
              <a:rPr lang="es-CO" sz="2400" dirty="0" smtClean="0"/>
              <a:t>l </a:t>
            </a:r>
            <a:r>
              <a:rPr lang="es-CO" sz="2400" dirty="0"/>
              <a:t>66% de la población de estudio refiere que no presentan síntomas por ruido, la totalidad de los trabajadores realiza labores durante mínimo 8 horas diarias de las cuales </a:t>
            </a:r>
            <a:r>
              <a:rPr lang="es-CO" sz="2400" b="1" dirty="0"/>
              <a:t>la mitad de ese tiempo consideran que están expuestos a ruido alto por maquinaria, equipos, volquetas y </a:t>
            </a:r>
            <a:r>
              <a:rPr lang="es-CO" sz="2400" b="1" dirty="0" err="1"/>
              <a:t>mixer</a:t>
            </a:r>
            <a:r>
              <a:rPr lang="es-CO" sz="2400" b="1" dirty="0"/>
              <a:t> la mitad del tiempo</a:t>
            </a:r>
            <a:r>
              <a:rPr lang="es-CO" sz="2400" dirty="0">
                <a:solidFill>
                  <a:srgbClr val="FF0000"/>
                </a:solidFill>
              </a:rPr>
              <a:t>; haciéndolos vulnerables para desarrollar patologías auditivas</a:t>
            </a:r>
            <a:r>
              <a:rPr lang="es-CO" sz="2400" dirty="0"/>
              <a:t> según las recomendaciones de la Organización Internacional del trabajo (OIT) relacionadas con horas y niveles de exposición </a:t>
            </a:r>
            <a:r>
              <a:rPr lang="es-CO" sz="2400" b="1" dirty="0"/>
              <a:t>(OMS, 1999</a:t>
            </a:r>
            <a:r>
              <a:rPr lang="es-CO" sz="2400" b="1" dirty="0" smtClean="0"/>
              <a:t>)</a:t>
            </a:r>
          </a:p>
          <a:p>
            <a:pPr algn="just"/>
            <a:endParaRPr lang="es-CO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400" dirty="0"/>
              <a:t>Al comparar las empresas se pudiera decir que </a:t>
            </a:r>
            <a:r>
              <a:rPr lang="es-CO" sz="2400" dirty="0">
                <a:solidFill>
                  <a:srgbClr val="FF0000"/>
                </a:solidFill>
              </a:rPr>
              <a:t>la numero 3 tiene condiciones un poco </a:t>
            </a:r>
            <a:r>
              <a:rPr lang="es-CO" sz="2400" dirty="0" smtClean="0">
                <a:solidFill>
                  <a:srgbClr val="FF0000"/>
                </a:solidFill>
              </a:rPr>
              <a:t>mas </a:t>
            </a:r>
            <a:r>
              <a:rPr lang="es-CO" sz="2400" dirty="0">
                <a:solidFill>
                  <a:srgbClr val="FF0000"/>
                </a:solidFill>
              </a:rPr>
              <a:t>favorables de conocimiento </a:t>
            </a:r>
            <a:r>
              <a:rPr lang="es-CO" sz="2400" dirty="0"/>
              <a:t>en comparación con las otras dos empresas, puede ser explicado porqué tienen un mayor porcentaje de profesionales que las otras dos empresas</a:t>
            </a:r>
            <a:r>
              <a:rPr lang="es-CO" sz="2400" dirty="0" smtClean="0"/>
              <a:t>.</a:t>
            </a:r>
          </a:p>
          <a:p>
            <a:pPr algn="just"/>
            <a:endParaRPr lang="es-CO" sz="2000" dirty="0"/>
          </a:p>
          <a:p>
            <a:pPr algn="just"/>
            <a:endParaRPr lang="es-CO" sz="2000" dirty="0"/>
          </a:p>
          <a:p>
            <a:pPr algn="just"/>
            <a:endParaRPr lang="es-CO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4606612" y="0"/>
            <a:ext cx="6529589" cy="109820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vert="horz" lIns="92075" tIns="46037" rIns="92075" bIns="4603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s-ES" sz="4000" kern="0" dirty="0">
              <a:ln w="1905"/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642278"/>
              </p:ext>
            </p:extLst>
          </p:nvPr>
        </p:nvGraphicFramePr>
        <p:xfrm>
          <a:off x="616226" y="1060204"/>
          <a:ext cx="10820400" cy="51146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3910">
                  <a:extLst>
                    <a:ext uri="{9D8B030D-6E8A-4147-A177-3AD203B41FA5}">
                      <a16:colId xmlns:a16="http://schemas.microsoft.com/office/drawing/2014/main" xmlns="" val="2987846120"/>
                    </a:ext>
                  </a:extLst>
                </a:gridCol>
                <a:gridCol w="3929013">
                  <a:extLst>
                    <a:ext uri="{9D8B030D-6E8A-4147-A177-3AD203B41FA5}">
                      <a16:colId xmlns:a16="http://schemas.microsoft.com/office/drawing/2014/main" xmlns="" val="1972657358"/>
                    </a:ext>
                  </a:extLst>
                </a:gridCol>
                <a:gridCol w="5017477">
                  <a:extLst>
                    <a:ext uri="{9D8B030D-6E8A-4147-A177-3AD203B41FA5}">
                      <a16:colId xmlns:a16="http://schemas.microsoft.com/office/drawing/2014/main" xmlns="" val="2991589660"/>
                    </a:ext>
                  </a:extLst>
                </a:gridCol>
              </a:tblGrid>
              <a:tr h="322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Tipo de criterio</a:t>
                      </a:r>
                      <a:endParaRPr lang="es-CO" sz="1800" dirty="0">
                        <a:effectLst/>
                        <a:latin typeface="Abadi" panose="020B06040201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0" marR="679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Descripción</a:t>
                      </a:r>
                      <a:endParaRPr lang="es-CO" sz="1800" dirty="0">
                        <a:effectLst/>
                        <a:latin typeface="Abadi" panose="020B06040201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0" marR="679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Intervención</a:t>
                      </a:r>
                      <a:endParaRPr lang="es-CO" sz="1800" dirty="0">
                        <a:effectLst/>
                        <a:latin typeface="Abadi" panose="020B06040201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0" marR="679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69392018"/>
                  </a:ext>
                </a:extLst>
              </a:tr>
              <a:tr h="966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Preventivos</a:t>
                      </a:r>
                      <a:endParaRPr lang="es-CO" sz="1800" dirty="0">
                        <a:effectLst/>
                        <a:latin typeface="Abadi" panose="020B06040201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0" marR="679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Ubicación de puestos de trabajo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Contar con fichas técnicas de maquinaria y equipo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Procedimiento de uso y mantenimiento de equipos</a:t>
                      </a:r>
                      <a:endParaRPr lang="es-CO" sz="1600" dirty="0">
                        <a:effectLst/>
                        <a:latin typeface="Abadi" panose="020B06040201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0" marR="679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De acuerdo a tamaño de la empresa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Criterios de compras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Seguimiento al procedimiento</a:t>
                      </a:r>
                      <a:endParaRPr lang="es-CO" sz="1600" dirty="0">
                        <a:effectLst/>
                        <a:latin typeface="Abadi" panose="020B06040201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0" marR="679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23397571"/>
                  </a:ext>
                </a:extLst>
              </a:tr>
              <a:tr h="64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De acción</a:t>
                      </a:r>
                      <a:endParaRPr lang="es-CO" sz="1800">
                        <a:effectLst/>
                        <a:latin typeface="Abadi" panose="020B06040201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0" marR="679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Resultados de mediciones ambientales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Reportes de condiciones de salud</a:t>
                      </a:r>
                      <a:endParaRPr lang="es-CO" sz="1600" dirty="0">
                        <a:effectLst/>
                        <a:latin typeface="Abadi" panose="020B06040201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0" marR="679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Recomendaciones de entidad que la realiza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Restricciones y recomendaciones médicas</a:t>
                      </a:r>
                      <a:endParaRPr lang="es-CO" sz="1600" dirty="0">
                        <a:effectLst/>
                        <a:latin typeface="Abadi" panose="020B06040201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0" marR="679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64531570"/>
                  </a:ext>
                </a:extLst>
              </a:tr>
              <a:tr h="1952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De control</a:t>
                      </a:r>
                      <a:endParaRPr lang="es-CO" sz="1800">
                        <a:effectLst/>
                        <a:latin typeface="Abadi" panose="020B06040201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0" marR="679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Técnico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Administrativos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Elementos de protección personal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Capacitación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Sistemas de Vigilancia epidemiológica</a:t>
                      </a:r>
                      <a:endParaRPr lang="es-CO" sz="1600" dirty="0">
                        <a:effectLst/>
                        <a:latin typeface="Abadi" panose="020B06040201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0" marR="679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Eliminación, sustitución, barreras, silenciadores, aislamiento, reordenamiento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Programa de mantenimiento, tiempos de exposición, programación de producción, señalización de áreas críticas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Atenuación de acuerdo a necesidad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600" dirty="0">
                          <a:effectLst/>
                        </a:rPr>
                        <a:t>Legislación, conceptos básicos, efectos a la salud, resultados de mediciones ambientales, procedimientos seguros de operación, medidas de prevención y control, mecanismos de reporte de condiciones y actos inseguros</a:t>
                      </a:r>
                      <a:endParaRPr lang="es-CO" sz="1600" dirty="0">
                        <a:effectLst/>
                        <a:latin typeface="Abadi" panose="020B06040201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0" marR="679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27833180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03626" y="6613528"/>
            <a:ext cx="2322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>
                <a:latin typeface="+mj-lt"/>
              </a:rPr>
              <a:t>Fuente: Los autores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2823" y="306434"/>
            <a:ext cx="4897192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800" kern="0" dirty="0">
                <a:ln w="1905"/>
                <a:solidFill>
                  <a:schemeClr val="bg1"/>
                </a:solidFill>
                <a:latin typeface="Arial Black" panose="020B0A04020102020204" pitchFamily="34" charset="0"/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8741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5199956" y="252249"/>
            <a:ext cx="6529589" cy="109820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vert="horz" lIns="92075" tIns="46037" rIns="92075" bIns="4603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s-ES" sz="4000" kern="0" dirty="0">
              <a:ln w="1905"/>
              <a:latin typeface="Arial Black" panose="020B0A04020102020204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88882" y="1589691"/>
            <a:ext cx="10972800" cy="4525963"/>
          </a:xfrm>
        </p:spPr>
        <p:txBody>
          <a:bodyPr/>
          <a:lstStyle/>
          <a:p>
            <a:pPr algn="just"/>
            <a:r>
              <a:rPr lang="es-ES" sz="1600" dirty="0">
                <a:latin typeface="Abadi" panose="020B0604020104020204"/>
              </a:rPr>
              <a:t>BERNABEU, D. (2007) Efectos del ruido en la salud. Madrid. </a:t>
            </a:r>
            <a:r>
              <a:rPr lang="es-CO" sz="1600" u="sng" dirty="0">
                <a:latin typeface="Abadi" panose="020B0604020104020204"/>
                <a:hlinkClick r:id="rId2"/>
              </a:rPr>
              <a:t>http://www.dormirbien.info/wp-content/uploads/2012/03/Ruido_y_Salud-2007.pdf</a:t>
            </a:r>
            <a:endParaRPr lang="es-CO" sz="1600" dirty="0">
              <a:latin typeface="Abadi" panose="020B0604020104020204"/>
            </a:endParaRPr>
          </a:p>
          <a:p>
            <a:pPr algn="just"/>
            <a:r>
              <a:rPr lang="es-CO" sz="1600" dirty="0">
                <a:latin typeface="Abadi" panose="020B0604020104020204"/>
              </a:rPr>
              <a:t>BLASCO, J. ET AL. (2010). Efectos extra-auditivos del ruido, salud, calidad de vida y rendimiento en el trabajo; actuación en vigilancia de la salud. Escuela Nacional de Medicina del Trabajo: Madrid, España. Instituto de salud Carlos III. Disponible en: </a:t>
            </a:r>
            <a:r>
              <a:rPr lang="es-CO" sz="1600" u="sng" dirty="0">
                <a:latin typeface="Abadi" panose="020B0604020104020204"/>
              </a:rPr>
              <a:t>http://www.isciii.es/ISCIII/es/contenidos/fd-publicaciones-isciii/fd-documentos/Efectos_extra_auditivos_del_ruido.pdf</a:t>
            </a:r>
            <a:r>
              <a:rPr lang="es-ES" sz="1600" dirty="0">
                <a:latin typeface="Abadi" panose="020B0604020104020204"/>
              </a:rPr>
              <a:t> </a:t>
            </a:r>
            <a:endParaRPr lang="es-CO" sz="1600" dirty="0">
              <a:latin typeface="Abadi" panose="020B0604020104020204"/>
            </a:endParaRPr>
          </a:p>
          <a:p>
            <a:pPr algn="just"/>
            <a:r>
              <a:rPr lang="es-CO" sz="1600" dirty="0">
                <a:latin typeface="Abadi" panose="020B0604020104020204"/>
              </a:rPr>
              <a:t>ESCOBAR, ROLDAN Y CRUZ: Gestión del peligro ruido en Cementos Progreso. 2014. </a:t>
            </a:r>
            <a:r>
              <a:rPr lang="es-CO" sz="1600" u="sng" dirty="0">
                <a:latin typeface="Abadi" panose="020B0604020104020204"/>
                <a:hlinkClick r:id="rId3"/>
              </a:rPr>
              <a:t>http://www.scielo.org.ve/scielo.php?script=sci_arttext&amp;pid=S0535-51332010000300002&amp;lang=pt</a:t>
            </a:r>
            <a:endParaRPr lang="es-CO" sz="1600" dirty="0">
              <a:latin typeface="Abadi" panose="020B0604020104020204"/>
            </a:endParaRPr>
          </a:p>
          <a:p>
            <a:pPr algn="just"/>
            <a:r>
              <a:rPr lang="es-CO" sz="1600" dirty="0">
                <a:latin typeface="Abadi" panose="020B0604020104020204"/>
              </a:rPr>
              <a:t>FERNANDEZ, BULTRÓN Y COLINA: Efectos del ruido en la presión arterial de los trabajadores de una empresa petrolera venezolana. 2010. HOLMAN, </a:t>
            </a:r>
            <a:r>
              <a:rPr lang="es-CO" sz="1600" u="sng" dirty="0">
                <a:latin typeface="Abadi" panose="020B0604020104020204"/>
                <a:hlinkClick r:id="rId3"/>
              </a:rPr>
              <a:t>http://www.scielo.org.ve/scielo.php?script=sci_arttext&amp;pid=S0535-51332010000300002&amp;lang=pt</a:t>
            </a:r>
            <a:r>
              <a:rPr lang="es-CO" sz="1600" dirty="0">
                <a:latin typeface="Abadi" panose="020B0604020104020204"/>
              </a:rPr>
              <a:t> </a:t>
            </a:r>
          </a:p>
          <a:p>
            <a:pPr algn="just"/>
            <a:r>
              <a:rPr lang="es-CO" sz="1600" dirty="0">
                <a:latin typeface="Abadi" panose="020B0604020104020204"/>
              </a:rPr>
              <a:t>HOLMAN, A. (2012). Encuestas de Conocimientos, Actitudes y Práctica en el ámbito de la Protección de la Infancia. </a:t>
            </a:r>
            <a:r>
              <a:rPr lang="en-US" sz="1600" dirty="0">
                <a:latin typeface="Abadi" panose="020B0604020104020204"/>
              </a:rPr>
              <a:t>Save the Children: </a:t>
            </a:r>
            <a:r>
              <a:rPr lang="en-US" sz="1600" dirty="0" err="1">
                <a:latin typeface="Abadi" panose="020B0604020104020204"/>
              </a:rPr>
              <a:t>Disponible</a:t>
            </a:r>
            <a:r>
              <a:rPr lang="en-US" sz="1600" dirty="0">
                <a:latin typeface="Abadi" panose="020B0604020104020204"/>
              </a:rPr>
              <a:t> </a:t>
            </a:r>
            <a:r>
              <a:rPr lang="en-US" sz="1600" dirty="0" err="1">
                <a:latin typeface="Abadi" panose="020B0604020104020204"/>
              </a:rPr>
              <a:t>en</a:t>
            </a:r>
            <a:r>
              <a:rPr lang="en-US" sz="1600" dirty="0">
                <a:latin typeface="Abadi" panose="020B0604020104020204"/>
              </a:rPr>
              <a:t>: </a:t>
            </a:r>
            <a:r>
              <a:rPr lang="en-US" sz="1600" u="sng" dirty="0">
                <a:latin typeface="Abadi" panose="020B0604020104020204"/>
                <a:hlinkClick r:id="rId4"/>
              </a:rPr>
              <a:t>http://resourcecentre.savethechildren.se/sites/default/files/documents/kap_report_sp_hi-res.pdf</a:t>
            </a:r>
            <a:r>
              <a:rPr lang="en-US" sz="1600" dirty="0">
                <a:latin typeface="Abadi" panose="020B0604020104020204"/>
              </a:rPr>
              <a:t> </a:t>
            </a:r>
            <a:endParaRPr lang="es-CO" sz="1600" dirty="0">
              <a:latin typeface="Abadi" panose="020B0604020104020204"/>
            </a:endParaRPr>
          </a:p>
          <a:p>
            <a:pPr algn="just"/>
            <a:r>
              <a:rPr lang="es-CO" sz="1600" dirty="0">
                <a:latin typeface="Abadi" panose="020B0604020104020204"/>
              </a:rPr>
              <a:t>MURCIA MONRROY: Encuesta de conocimientos, actitudes y prácticas CAP de ruido en zona priorizada, Girardot 2014. </a:t>
            </a:r>
            <a:r>
              <a:rPr lang="es-CO" sz="1600" u="sng" dirty="0">
                <a:latin typeface="Abadi" panose="020B0604020104020204"/>
                <a:hlinkClick r:id="rId5"/>
              </a:rPr>
              <a:t>https://documentodegrado.uniandes.edu.co/documentos/201310399_fecha_2014_12_01_hora_16_36_57_parte_1.pdf</a:t>
            </a:r>
            <a:r>
              <a:rPr lang="es-CO" sz="1600" dirty="0">
                <a:latin typeface="Abadi" panose="020B0604020104020204"/>
              </a:rPr>
              <a:t> </a:t>
            </a:r>
          </a:p>
          <a:p>
            <a:pPr algn="just"/>
            <a:endParaRPr lang="es-CO" sz="1600" dirty="0">
              <a:latin typeface="Abadi" panose="020B0604020104020204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2823" y="306434"/>
            <a:ext cx="4897192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800" kern="0" dirty="0">
                <a:ln w="1905"/>
                <a:solidFill>
                  <a:schemeClr val="bg1"/>
                </a:solidFill>
                <a:latin typeface="Arial Black" panose="020B0A04020102020204" pitchFamily="34" charset="0"/>
              </a:rPr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26780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6348" y="1268760"/>
            <a:ext cx="11012556" cy="4464496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CO" sz="6400" dirty="0"/>
              <a:t>ARISTIZÁBAL, J. (2013). La enfermedad laboral en Colombia. Fasecolda. Colombia: Disponible en: </a:t>
            </a:r>
            <a:r>
              <a:rPr lang="es-CO" sz="6400" u="sng" dirty="0">
                <a:hlinkClick r:id="rId2"/>
              </a:rPr>
              <a:t>http://www.fasecolda.com/files/2214/4909/2246/Aristizabal._2013._</a:t>
            </a:r>
            <a:r>
              <a:rPr lang="es-CO" sz="6400" u="sng" dirty="0" smtClean="0">
                <a:hlinkClick r:id="rId2"/>
              </a:rPr>
              <a:t>La_enfermedad_laboral_en_Colombia.pdf</a:t>
            </a:r>
            <a:endParaRPr lang="es-CO" sz="64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CO" sz="6400" dirty="0"/>
              <a:t>ARL SURA (2007). ARL SURA con un enfoque a la gestión del riesgo ocupacional. Página Web ARL SURA: </a:t>
            </a:r>
            <a:r>
              <a:rPr lang="es-CO" sz="6400" u="sng" dirty="0">
                <a:hlinkClick r:id="rId3"/>
              </a:rPr>
              <a:t>https://</a:t>
            </a:r>
            <a:r>
              <a:rPr lang="es-CO" sz="6400" u="sng" dirty="0" smtClean="0">
                <a:hlinkClick r:id="rId3"/>
              </a:rPr>
              <a:t>www.arlsura.com/index.php/69-centro-de-documentacion-anterior/productos-y-servicios-arp-sura/816-arp-sura-con-un-enfoque-a-la-gestion-del-riesgo-ocupacional</a:t>
            </a:r>
            <a:endParaRPr lang="es-CO" sz="64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CO" sz="6400" dirty="0"/>
              <a:t>BERGLUND, B. ET AL. (1999). Guías para el ruido urbano. Universidad de Cantabria, España: Open </a:t>
            </a:r>
            <a:r>
              <a:rPr lang="es-CO" sz="6400" dirty="0" err="1"/>
              <a:t>Course</a:t>
            </a:r>
            <a:r>
              <a:rPr lang="es-CO" sz="6400" dirty="0"/>
              <a:t> </a:t>
            </a:r>
            <a:r>
              <a:rPr lang="es-CO" sz="6400" dirty="0" err="1"/>
              <a:t>Ware</a:t>
            </a:r>
            <a:r>
              <a:rPr lang="es-CO" sz="6400" dirty="0"/>
              <a:t>. Recuperado de </a:t>
            </a:r>
            <a:r>
              <a:rPr lang="es-CO" sz="6400" u="sng" dirty="0">
                <a:hlinkClick r:id="rId4"/>
              </a:rPr>
              <a:t>https://</a:t>
            </a:r>
            <a:r>
              <a:rPr lang="es-CO" sz="6400" u="sng" dirty="0" smtClean="0">
                <a:hlinkClick r:id="rId4"/>
              </a:rPr>
              <a:t>ocw.unican.es/pluginfile.php/965/course/section/1090/Guias%2520para%2520el%2520ruido%2520urbano.pdf</a:t>
            </a:r>
            <a:endParaRPr lang="es-CO" sz="64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CO" sz="6400" dirty="0"/>
              <a:t>CÁMARA COLOMBIANA DE LA CONSTRUCCIÓN (2016). Informe de Gestión 2015-2016. </a:t>
            </a:r>
            <a:r>
              <a:rPr lang="es-CO" sz="6400" u="sng" dirty="0">
                <a:hlinkClick r:id="rId5"/>
              </a:rPr>
              <a:t>https://</a:t>
            </a:r>
            <a:r>
              <a:rPr lang="es-CO" sz="6400" u="sng" dirty="0" smtClean="0">
                <a:hlinkClick r:id="rId5"/>
              </a:rPr>
              <a:t>camacol.co/sites/default/files/informes_gestion/INFORME%20DE%20GESTION%202016.pdf</a:t>
            </a:r>
            <a:endParaRPr lang="es-CO" sz="64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CO" sz="6400" dirty="0"/>
              <a:t>CÁMARA DE OMERCIO DE BUCARAMANGA (2017). Estructura y dinámica de la construcción. Santander. Julio 2017. </a:t>
            </a:r>
            <a:r>
              <a:rPr lang="es-CO" sz="6400" u="sng" dirty="0">
                <a:hlinkClick r:id="rId6"/>
              </a:rPr>
              <a:t>https://</a:t>
            </a:r>
            <a:r>
              <a:rPr lang="es-CO" sz="6400" u="sng" dirty="0" smtClean="0">
                <a:hlinkClick r:id="rId6"/>
              </a:rPr>
              <a:t>www.camaradirecta.com/temas/documentos%20pdf/cluster_construccion/2017/estructura_dinamica_construccion.pdf</a:t>
            </a:r>
            <a:endParaRPr lang="es-CO" sz="64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CO" sz="6400" dirty="0"/>
              <a:t>CÁMARA DE COMERCIO DE BUCARAMANGA (2017). Indicadores económicos de Santander. </a:t>
            </a:r>
            <a:r>
              <a:rPr lang="es-CO" sz="6400" u="sng" dirty="0">
                <a:hlinkClick r:id="rId7"/>
              </a:rPr>
              <a:t>https://www.camaradirecta.com/temas/indicadoresantander</a:t>
            </a:r>
            <a:r>
              <a:rPr lang="es-CO" sz="6400" u="sng" dirty="0" smtClean="0">
                <a:hlinkClick r:id="rId7"/>
              </a:rPr>
              <a:t>/</a:t>
            </a:r>
            <a:endParaRPr lang="es-CO" sz="64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CO" sz="6400" dirty="0"/>
              <a:t>CÁMARA DE COMERCIO DE BUCARAMANGA (2017). Índice de precios de vivienda nueva. Cámara directa. Santander, Colombia. Disponible en: </a:t>
            </a:r>
            <a:r>
              <a:rPr lang="es-CO" sz="6400" u="sng" dirty="0">
                <a:hlinkClick r:id="rId8"/>
              </a:rPr>
              <a:t>https://</a:t>
            </a:r>
            <a:r>
              <a:rPr lang="es-CO" sz="6400" u="sng" dirty="0" smtClean="0">
                <a:hlinkClick r:id="rId8"/>
              </a:rPr>
              <a:t>www.camaradirecta.com/temas/indicadoresantander/indicadores/ipvn2017.htm</a:t>
            </a:r>
            <a:endParaRPr lang="es-CO" sz="64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CO" sz="6400" dirty="0"/>
              <a:t>CÁMARA DE COMERCIO DE BUCARAMANGA (2017). Unidades de vivienda tipo No VIS culminadas. Cámara directa. Santander Colombia: Disponible en: </a:t>
            </a:r>
            <a:r>
              <a:rPr lang="es-CO" sz="6400" u="sng" dirty="0">
                <a:hlinkClick r:id="rId9"/>
              </a:rPr>
              <a:t>https://</a:t>
            </a:r>
            <a:r>
              <a:rPr lang="es-CO" sz="6400" u="sng" dirty="0" smtClean="0">
                <a:hlinkClick r:id="rId9"/>
              </a:rPr>
              <a:t>www.camaradirecta.com/temas/indicadoresantander/indicadores/viviendanovis2017.htm</a:t>
            </a:r>
            <a:r>
              <a:rPr lang="es-CO" sz="6400" dirty="0"/>
              <a:t> 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CO" sz="6400" dirty="0"/>
              <a:t>CÁMARA DE COMERCIO DE BUCARAMANGA (2018). Despachos de cemento por departamento. Cámara Directa. Santander, Colombia. Disponible en: </a:t>
            </a:r>
            <a:r>
              <a:rPr lang="es-CO" sz="6400" u="sng" dirty="0">
                <a:hlinkClick r:id="rId10"/>
              </a:rPr>
              <a:t>https://www.camaradirecta.com/temas/indicadoresantander/indicadores/cemento2017.htm</a:t>
            </a:r>
            <a:endParaRPr lang="es-CO" sz="6400" dirty="0"/>
          </a:p>
          <a:p>
            <a:pPr marL="0" indent="0" algn="just">
              <a:spcAft>
                <a:spcPts val="1200"/>
              </a:spcAft>
              <a:buNone/>
            </a:pPr>
            <a:endParaRPr lang="es-CO" sz="6400" dirty="0"/>
          </a:p>
          <a:p>
            <a:pPr marL="0" indent="0" algn="just">
              <a:buNone/>
            </a:pPr>
            <a:endParaRPr lang="es-CO" sz="1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79" y="573427"/>
            <a:ext cx="4897192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625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6927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idx="1"/>
          </p:nvPr>
        </p:nvSpPr>
        <p:spPr>
          <a:xfrm>
            <a:off x="2177999" y="2708920"/>
            <a:ext cx="7886700" cy="68747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625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2602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6351" y="1688497"/>
            <a:ext cx="10515600" cy="4351338"/>
          </a:xfrm>
        </p:spPr>
        <p:txBody>
          <a:bodyPr/>
          <a:lstStyle/>
          <a:p>
            <a:pPr marL="342900" indent="-342900" algn="just">
              <a:spcAft>
                <a:spcPts val="1200"/>
              </a:spcAft>
            </a:pPr>
            <a:r>
              <a:rPr lang="es-CO" sz="2400" dirty="0">
                <a:latin typeface="Abadi" panose="020B0604020202020204" pitchFamily="34" charset="0"/>
              </a:rPr>
              <a:t>El 99% de empresas del eslabón de transformación en la cadena productiva del sector construcción: micro y pequeñas.</a:t>
            </a:r>
          </a:p>
          <a:p>
            <a:pPr marL="342900" indent="-342900" algn="just">
              <a:spcAft>
                <a:spcPts val="1200"/>
              </a:spcAft>
            </a:pPr>
            <a:r>
              <a:rPr lang="es-CO" sz="2400" dirty="0">
                <a:latin typeface="Abadi" panose="020B0604020202020204" pitchFamily="34" charset="0"/>
              </a:rPr>
              <a:t>Falta de EPP, capacitación y sensibilización, intervención en la fuente, seguimiento a condiciones de salud</a:t>
            </a:r>
          </a:p>
          <a:p>
            <a:pPr marL="342900" indent="-342900" algn="just">
              <a:spcAft>
                <a:spcPts val="1200"/>
              </a:spcAft>
            </a:pPr>
            <a:r>
              <a:rPr lang="es-CO" sz="2400" dirty="0">
                <a:latin typeface="Abadi" panose="020B0604020202020204" pitchFamily="34" charset="0"/>
              </a:rPr>
              <a:t>Tolvas de almacenamiento, tolvas pesadoras, cintas pesadoras, cintas transportadoras, elevadores, silos, tornillos </a:t>
            </a:r>
            <a:r>
              <a:rPr lang="es-CO" sz="2400" dirty="0" smtClean="0">
                <a:latin typeface="Abadi" panose="020B0604020202020204" pitchFamily="34" charset="0"/>
              </a:rPr>
              <a:t>sinfín, </a:t>
            </a:r>
            <a:r>
              <a:rPr lang="es-CO" sz="2400" dirty="0">
                <a:latin typeface="Abadi" panose="020B0604020202020204" pitchFamily="34" charset="0"/>
              </a:rPr>
              <a:t>amasadoras, transporte de materias primas y mezcladores de concreto</a:t>
            </a:r>
          </a:p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786712" y="5393504"/>
            <a:ext cx="11137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/>
              <a:t>CÁMARA </a:t>
            </a:r>
            <a:r>
              <a:rPr lang="es-ES" sz="1200" dirty="0"/>
              <a:t>DE COMERCIO DE BUCARAMANGA (2017). Indicadores económicos de Santander. </a:t>
            </a:r>
            <a:r>
              <a:rPr lang="es-ES" sz="1200" u="sng" dirty="0">
                <a:hlinkClick r:id="rId2"/>
              </a:rPr>
              <a:t>https://www.camaradirecta.com/temas/indicadoresantander/</a:t>
            </a:r>
            <a:r>
              <a:rPr lang="es-ES" sz="1200" dirty="0"/>
              <a:t> </a:t>
            </a:r>
            <a:r>
              <a:rPr lang="es-CO" sz="1200" dirty="0"/>
              <a:t> </a:t>
            </a:r>
          </a:p>
          <a:p>
            <a:r>
              <a:rPr lang="es-ES" sz="1200" dirty="0" smtClean="0"/>
              <a:t>CÁMARA </a:t>
            </a:r>
            <a:r>
              <a:rPr lang="es-ES" sz="1200" dirty="0"/>
              <a:t>DE COMERCIO DE BUCARAMANGA (2017). Estructura y dinámica de la construcción. Santander. </a:t>
            </a:r>
            <a:r>
              <a:rPr lang="es-ES" sz="1200" u="sng" dirty="0">
                <a:hlinkClick r:id="rId3"/>
              </a:rPr>
              <a:t>https://www.camaradirecta.com/temas/documentos%20pdf/cluster_construccion/2017/estructura_dinamica_construccion.pdf</a:t>
            </a:r>
            <a:endParaRPr lang="es-CO" sz="1200" dirty="0"/>
          </a:p>
        </p:txBody>
      </p:sp>
      <p:grpSp>
        <p:nvGrpSpPr>
          <p:cNvPr id="5" name="Grupo 4"/>
          <p:cNvGrpSpPr/>
          <p:nvPr/>
        </p:nvGrpSpPr>
        <p:grpSpPr>
          <a:xfrm>
            <a:off x="-114302" y="520665"/>
            <a:ext cx="5996118" cy="733460"/>
            <a:chOff x="-114300" y="304096"/>
            <a:chExt cx="12306302" cy="733460"/>
          </a:xfrm>
        </p:grpSpPr>
        <p:sp>
          <p:nvSpPr>
            <p:cNvPr id="6" name="Rectángulo 5"/>
            <p:cNvSpPr/>
            <p:nvPr/>
          </p:nvSpPr>
          <p:spPr>
            <a:xfrm>
              <a:off x="2" y="304096"/>
              <a:ext cx="12192000" cy="73346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-114300" y="347660"/>
              <a:ext cx="123063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s-CO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197577" y="678345"/>
            <a:ext cx="450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kern="0" dirty="0">
                <a:ln w="1905"/>
                <a:solidFill>
                  <a:schemeClr val="bg1"/>
                </a:solidFill>
                <a:latin typeface="Arial Black" panose="020B0A04020102020204" pitchFamily="34" charset="0"/>
              </a:rPr>
              <a:t>PLANTEAMIENTO DEL PROBLEMA</a:t>
            </a:r>
          </a:p>
        </p:txBody>
      </p:sp>
    </p:spTree>
    <p:extLst>
      <p:ext uri="{BB962C8B-B14F-4D97-AF65-F5344CB8AC3E}">
        <p14:creationId xmlns:p14="http://schemas.microsoft.com/office/powerpoint/2010/main" val="27244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7530968" y="221111"/>
            <a:ext cx="6529589" cy="64711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vert="horz" lIns="92075" tIns="46037" rIns="92075" bIns="4603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" sz="4000" kern="0" dirty="0">
              <a:ln w="1905"/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7171" y="1381874"/>
            <a:ext cx="4816119" cy="1334528"/>
          </a:xfrm>
        </p:spPr>
        <p:txBody>
          <a:bodyPr/>
          <a:lstStyle/>
          <a:p>
            <a:pPr algn="just"/>
            <a:r>
              <a:rPr lang="es-CO" sz="1800" dirty="0">
                <a:latin typeface="Abadi" panose="020B0604020104020204" pitchFamily="34" charset="0"/>
              </a:rPr>
              <a:t>Sector de la construcción aportó 9,4% PIB en </a:t>
            </a:r>
            <a:r>
              <a:rPr lang="es-CO" sz="1800" dirty="0" smtClean="0">
                <a:latin typeface="Abadi" panose="020B0604020104020204" pitchFamily="34" charset="0"/>
              </a:rPr>
              <a:t>2016</a:t>
            </a:r>
            <a:r>
              <a:rPr lang="es-CO" sz="1000" dirty="0" smtClean="0">
                <a:latin typeface="Abadi" panose="020B0604020104020204" pitchFamily="34" charset="0"/>
              </a:rPr>
              <a:t>1.</a:t>
            </a:r>
          </a:p>
          <a:p>
            <a:pPr algn="just"/>
            <a:r>
              <a:rPr lang="es-CO" sz="1800" dirty="0" smtClean="0">
                <a:latin typeface="Abadi" panose="020B0604020104020204" pitchFamily="34" charset="0"/>
              </a:rPr>
              <a:t>Aumento </a:t>
            </a:r>
            <a:r>
              <a:rPr lang="es-CO" sz="1800" dirty="0">
                <a:latin typeface="Abadi" panose="020B0604020104020204" pitchFamily="34" charset="0"/>
              </a:rPr>
              <a:t>en la demanda de concreto en Santander</a:t>
            </a:r>
            <a:r>
              <a:rPr lang="es-CO" sz="1000" dirty="0">
                <a:latin typeface="Abadi" panose="020B0604020104020204" pitchFamily="34" charset="0"/>
              </a:rPr>
              <a:t>2.</a:t>
            </a:r>
          </a:p>
          <a:p>
            <a:pPr marL="0" indent="0" algn="just">
              <a:buNone/>
            </a:pPr>
            <a:endParaRPr lang="es-CO" sz="1800" dirty="0">
              <a:latin typeface="Abadi" panose="020B0604020104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76344"/>
              </p:ext>
            </p:extLst>
          </p:nvPr>
        </p:nvGraphicFramePr>
        <p:xfrm>
          <a:off x="5487853" y="2076429"/>
          <a:ext cx="6396272" cy="2788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6644">
                  <a:extLst>
                    <a:ext uri="{9D8B030D-6E8A-4147-A177-3AD203B41FA5}">
                      <a16:colId xmlns:a16="http://schemas.microsoft.com/office/drawing/2014/main" xmlns="" val="1007332823"/>
                    </a:ext>
                  </a:extLst>
                </a:gridCol>
                <a:gridCol w="1229628">
                  <a:extLst>
                    <a:ext uri="{9D8B030D-6E8A-4147-A177-3AD203B41FA5}">
                      <a16:colId xmlns:a16="http://schemas.microsoft.com/office/drawing/2014/main" xmlns="" val="3571177495"/>
                    </a:ext>
                  </a:extLst>
                </a:gridCol>
              </a:tblGrid>
              <a:tr h="464689">
                <a:tc>
                  <a:txBody>
                    <a:bodyPr/>
                    <a:lstStyle/>
                    <a:p>
                      <a:r>
                        <a:rPr lang="es-CO" sz="1600" dirty="0"/>
                        <a:t>Accidentes de trabajo</a:t>
                      </a:r>
                      <a:endParaRPr lang="es-CO" sz="1600" b="0" dirty="0">
                        <a:latin typeface="Abadi" panose="020B060402010402020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16%</a:t>
                      </a:r>
                      <a:endParaRPr lang="es-CO" b="0" dirty="0">
                        <a:latin typeface="Abadi" panose="020B060402010402020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247207587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r>
                        <a:rPr lang="es-CO" sz="1600" dirty="0"/>
                        <a:t>Enfermedades laborales calificadas</a:t>
                      </a:r>
                      <a:endParaRPr lang="es-CO" sz="1600" dirty="0">
                        <a:latin typeface="Abadi" panose="020B0604020104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6%</a:t>
                      </a:r>
                      <a:endParaRPr lang="es-CO" dirty="0">
                        <a:latin typeface="Abadi" panose="020B0604020104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8614587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r>
                        <a:rPr lang="es-CO" sz="1600" dirty="0"/>
                        <a:t>Muertes calificadas por accidente de trabajo</a:t>
                      </a:r>
                      <a:endParaRPr lang="es-CO" sz="1600" dirty="0">
                        <a:latin typeface="Abadi" panose="020B0604020104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37%</a:t>
                      </a:r>
                      <a:endParaRPr lang="es-CO" dirty="0">
                        <a:latin typeface="Abadi" panose="020B0604020104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2307799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r>
                        <a:rPr lang="es-CO" sz="1600" dirty="0"/>
                        <a:t>Pensiones por invalidez en accidente de trabajo</a:t>
                      </a:r>
                      <a:endParaRPr lang="es-CO" sz="1600" dirty="0">
                        <a:latin typeface="Abadi" panose="020B0604020104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70%</a:t>
                      </a:r>
                      <a:endParaRPr lang="es-CO" dirty="0">
                        <a:latin typeface="Abadi" panose="020B0604020104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1885987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r>
                        <a:rPr lang="es-CO" sz="1600" dirty="0"/>
                        <a:t>Indemnizaciones por invalidez permanente</a:t>
                      </a:r>
                      <a:r>
                        <a:rPr lang="es-CO" sz="1600" baseline="0" dirty="0"/>
                        <a:t> parcial por AT</a:t>
                      </a:r>
                      <a:endParaRPr lang="es-CO" sz="1600" dirty="0">
                        <a:latin typeface="Abadi" panose="020B0604020104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22%</a:t>
                      </a:r>
                      <a:endParaRPr lang="es-CO" dirty="0">
                        <a:latin typeface="Abadi" panose="020B0604020104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7381424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r>
                        <a:rPr lang="es-CO" sz="1600" dirty="0"/>
                        <a:t>Indemnizaciones</a:t>
                      </a:r>
                      <a:r>
                        <a:rPr lang="es-CO" sz="1600" baseline="0" dirty="0"/>
                        <a:t> por invalidez permanente parcial por EL</a:t>
                      </a:r>
                      <a:endParaRPr lang="es-CO" sz="1600" dirty="0">
                        <a:latin typeface="Abadi" panose="020B060402010402020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33%</a:t>
                      </a:r>
                      <a:endParaRPr lang="es-CO" dirty="0">
                        <a:latin typeface="Abadi" panose="020B060402010402020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285034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6011" y="5215345"/>
            <a:ext cx="1170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+mj-lt"/>
              </a:rPr>
              <a:t>Fuentes: </a:t>
            </a:r>
          </a:p>
          <a:p>
            <a:pPr marL="228600" indent="-228600">
              <a:buAutoNum type="arabicPeriod"/>
            </a:pPr>
            <a:r>
              <a:rPr lang="es-CO" sz="1000" dirty="0">
                <a:latin typeface="+mj-lt"/>
              </a:rPr>
              <a:t>CÁMARA COLOMBIANA DE LA CONSTRUCCIÓN (2016). Informe de Gestión 2015-2016. </a:t>
            </a:r>
            <a:r>
              <a:rPr lang="es-CO" sz="1000" u="sng" dirty="0">
                <a:latin typeface="+mj-lt"/>
                <a:hlinkClick r:id="rId2"/>
              </a:rPr>
              <a:t>https://camacol.co/sites/default/files/informes_gestion/INFORME%20DE%20GESTION%202016.pdf</a:t>
            </a:r>
            <a:endParaRPr lang="es-CO" sz="1000" u="sng" dirty="0">
              <a:latin typeface="+mj-lt"/>
            </a:endParaRPr>
          </a:p>
          <a:p>
            <a:pPr marL="228600" indent="-228600">
              <a:buAutoNum type="arabicPeriod"/>
            </a:pPr>
            <a:r>
              <a:rPr lang="es-CO" sz="1000" dirty="0">
                <a:latin typeface="+mj-lt"/>
              </a:rPr>
              <a:t>CÁMARA DE COMERCIO DE BUCARAMANGA (2018). Despachos de cemento por departamento. Cámara Directa. Santander, Colombia. Disponible en: </a:t>
            </a:r>
            <a:r>
              <a:rPr lang="es-CO" sz="1000" u="sng" dirty="0">
                <a:latin typeface="+mj-lt"/>
                <a:hlinkClick r:id="rId3"/>
              </a:rPr>
              <a:t>https://www.camaradirecta.com/temas/indicadoresantander/indicadores/cemento2017.htm</a:t>
            </a:r>
            <a:r>
              <a:rPr lang="es-CO" sz="1000" dirty="0">
                <a:latin typeface="+mj-lt"/>
              </a:rPr>
              <a:t> </a:t>
            </a:r>
            <a:endParaRPr lang="es-CO" sz="1000" u="sng" dirty="0">
              <a:latin typeface="+mj-lt"/>
            </a:endParaRPr>
          </a:p>
          <a:p>
            <a:pPr marL="228600" indent="-228600">
              <a:buAutoNum type="arabicPeriod"/>
            </a:pPr>
            <a:r>
              <a:rPr lang="es-CO" sz="1000" dirty="0">
                <a:latin typeface="+mj-lt"/>
              </a:rPr>
              <a:t>FEDERACION DE ASEGURADORES DE COLOMBIA (2017). Estadísticas del sector [en línea] [Consultado el 20 de octubre de 2017]. Disponible en </a:t>
            </a:r>
            <a:r>
              <a:rPr lang="es-CO" sz="1000" u="sng" dirty="0">
                <a:latin typeface="+mj-lt"/>
                <a:hlinkClick r:id="rId4"/>
              </a:rPr>
              <a:t>http://www.fasecolda.com/index.php/fasecolda/estadisticas-del-sector/</a:t>
            </a:r>
            <a:r>
              <a:rPr lang="es-CO" sz="1000" dirty="0">
                <a:latin typeface="+mj-lt"/>
              </a:rPr>
              <a:t> </a:t>
            </a:r>
          </a:p>
          <a:p>
            <a:endParaRPr lang="es-CO" sz="800" dirty="0"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62411" y="1584434"/>
            <a:ext cx="592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dirty="0">
                <a:latin typeface="Abadi" panose="020B0604020104020204" pitchFamily="34" charset="0"/>
              </a:rPr>
              <a:t>FASECOLDA</a:t>
            </a:r>
            <a:r>
              <a:rPr lang="es-CO" sz="1000" dirty="0">
                <a:latin typeface="Abadi" panose="020B0604020104020204" pitchFamily="34" charset="0"/>
              </a:rPr>
              <a:t>3</a:t>
            </a:r>
            <a:r>
              <a:rPr lang="es-CO" dirty="0">
                <a:latin typeface="Abadi" panose="020B0604020104020204" pitchFamily="34" charset="0"/>
              </a:rPr>
              <a:t>. 1er trimestre 2017 – Sector construcción: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0" y="473023"/>
            <a:ext cx="5267070" cy="733460"/>
            <a:chOff x="-114300" y="304096"/>
            <a:chExt cx="12306302" cy="733460"/>
          </a:xfrm>
        </p:grpSpPr>
        <p:sp>
          <p:nvSpPr>
            <p:cNvPr id="9" name="Rectángulo 8"/>
            <p:cNvSpPr/>
            <p:nvPr/>
          </p:nvSpPr>
          <p:spPr>
            <a:xfrm>
              <a:off x="2" y="304096"/>
              <a:ext cx="12192000" cy="73346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-114300" y="347660"/>
              <a:ext cx="123063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s-CO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373207" y="691978"/>
            <a:ext cx="2481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kern="0" dirty="0">
                <a:ln w="1905"/>
                <a:solidFill>
                  <a:schemeClr val="bg1"/>
                </a:solidFill>
                <a:latin typeface="Arial Black" panose="020B0A04020102020204" pitchFamily="34" charset="0"/>
              </a:rPr>
              <a:t>JUSTIFICACIÓN</a:t>
            </a:r>
          </a:p>
        </p:txBody>
      </p:sp>
      <p:pic>
        <p:nvPicPr>
          <p:cNvPr id="11" name="Imagen 10" descr="Gráfico: las quiebras en el &lt;strong&gt;sector&lt;/strong&gt; &lt;strong&gt;de&lt;/strong&gt; &lt;strong&gt;la&lt;/strong&gt; construcción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8" y="2716403"/>
            <a:ext cx="5121234" cy="24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37552" y="2027218"/>
            <a:ext cx="4897192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625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OBJETIVOS ESPECÍFICOS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304" y="376652"/>
            <a:ext cx="4897192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625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OBJETIVO GENERAL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38620" y="2767692"/>
            <a:ext cx="902187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endParaRPr lang="es-CO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endParaRPr lang="es-CO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endParaRPr lang="es-CO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8300" y="1049621"/>
            <a:ext cx="11060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Determinar </a:t>
            </a:r>
            <a:r>
              <a:rPr lang="es-CO" sz="2400" dirty="0" smtClean="0"/>
              <a:t>conocimientos</a:t>
            </a:r>
            <a:r>
              <a:rPr lang="es-CO" sz="2400" dirty="0"/>
              <a:t>, actitudes y prácticas frente al riesgo por ruido en los trabajadores de plantas de concreto del Área Metropolitana de Bucaramanga en 2018.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8300" y="2936153"/>
            <a:ext cx="1121999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400" dirty="0"/>
              <a:t>Identificar características sociodemográficas y ocupacionales de los participantes en el estudio 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400" dirty="0"/>
              <a:t>Identificar conocimientos y actitudes frente al riesgo ruido de los trabajadores de plantas de concreto en el AMB en 2018.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400" dirty="0"/>
              <a:t>Valorar las prácticas que realizan los trabajadores frente al ruido en sus lugares de trabajo de plantas de concreto en el AMB en 2018</a:t>
            </a:r>
            <a:r>
              <a:rPr lang="es-CO" sz="2400" dirty="0" smtClean="0"/>
              <a:t>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400" dirty="0" smtClean="0"/>
              <a:t>Comparar Conocimientos, Actitudes y Practicas en las empresas participantes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2811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168737" y="1294619"/>
            <a:ext cx="7779026" cy="56641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vert="horz" lIns="92075" tIns="46037" rIns="92075" bIns="4603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" sz="4000" kern="0" dirty="0">
              <a:ln w="1905"/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5516" y="1769164"/>
            <a:ext cx="11004331" cy="4663517"/>
          </a:xfrm>
        </p:spPr>
        <p:txBody>
          <a:bodyPr/>
          <a:lstStyle/>
          <a:p>
            <a:pPr algn="just"/>
            <a:r>
              <a:rPr lang="es-CO" sz="2400" dirty="0">
                <a:latin typeface="Abadi" panose="020B0604020104020204" pitchFamily="34" charset="0"/>
              </a:rPr>
              <a:t>Ruido y sus efectos</a:t>
            </a:r>
          </a:p>
          <a:p>
            <a:pPr algn="just">
              <a:buFontTx/>
              <a:buChar char="-"/>
            </a:pPr>
            <a:r>
              <a:rPr lang="es-CO" sz="24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Auditivos </a:t>
            </a:r>
          </a:p>
          <a:p>
            <a:pPr algn="just">
              <a:buFontTx/>
              <a:buChar char="-"/>
            </a:pPr>
            <a:r>
              <a:rPr lang="es-CO" sz="24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Extra auditivos</a:t>
            </a:r>
          </a:p>
          <a:p>
            <a:pPr algn="just"/>
            <a:r>
              <a:rPr lang="es-CO" sz="2400" dirty="0">
                <a:latin typeface="Abadi" panose="020B0604020104020204" pitchFamily="34" charset="0"/>
              </a:rPr>
              <a:t>Prevención y mitigación del ruido</a:t>
            </a:r>
          </a:p>
          <a:p>
            <a:pPr algn="just">
              <a:buFontTx/>
              <a:buChar char="-"/>
            </a:pPr>
            <a:r>
              <a:rPr lang="es-CO" sz="24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Fuente</a:t>
            </a:r>
          </a:p>
          <a:p>
            <a:pPr algn="just">
              <a:buFontTx/>
              <a:buChar char="-"/>
            </a:pPr>
            <a:r>
              <a:rPr lang="es-CO" sz="24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Medio</a:t>
            </a:r>
          </a:p>
          <a:p>
            <a:pPr algn="just">
              <a:buFontTx/>
              <a:buChar char="-"/>
            </a:pPr>
            <a:r>
              <a:rPr lang="es-CO" sz="24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Individuo </a:t>
            </a:r>
          </a:p>
          <a:p>
            <a:pPr algn="just"/>
            <a:r>
              <a:rPr lang="es-CO" sz="2400" dirty="0">
                <a:latin typeface="Abadi" panose="020B0604020104020204" pitchFamily="34" charset="0"/>
              </a:rPr>
              <a:t>Encuestas de conocimientos, actitudes y </a:t>
            </a:r>
            <a:r>
              <a:rPr lang="es-CO" sz="2400" dirty="0" smtClean="0">
                <a:latin typeface="Abadi" panose="020B0604020104020204" pitchFamily="34" charset="0"/>
              </a:rPr>
              <a:t>prácticas</a:t>
            </a:r>
            <a:endParaRPr lang="es-CO" sz="24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Resultado de imagen para efectos del ruido en la salu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4" r="40512" b="11251"/>
          <a:stretch/>
        </p:blipFill>
        <p:spPr bwMode="auto">
          <a:xfrm>
            <a:off x="9133495" y="3781261"/>
            <a:ext cx="2522484" cy="250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739353" y="6233004"/>
            <a:ext cx="3405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i="1" dirty="0"/>
              <a:t>Fuente: Organización Mundial de la Salud</a:t>
            </a:r>
          </a:p>
        </p:txBody>
      </p:sp>
      <p:pic>
        <p:nvPicPr>
          <p:cNvPr id="1028" name="Picture 4" descr="http://especiales.elperiodico.com/brands/recursos-ruido/img/escala-sonid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72" y="347983"/>
            <a:ext cx="6274333" cy="324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8164" y="285529"/>
            <a:ext cx="5330593" cy="5779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92075" tIns="46037" rIns="92075" bIns="46037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800" kern="0" dirty="0">
                <a:ln w="1905"/>
                <a:solidFill>
                  <a:schemeClr val="bg1"/>
                </a:solidFill>
                <a:latin typeface="Arial Black" panose="020B0A04020102020204" pitchFamily="34" charset="0"/>
              </a:rPr>
              <a:t>BASES  TEÓRICAS</a:t>
            </a:r>
          </a:p>
        </p:txBody>
      </p:sp>
    </p:spTree>
    <p:extLst>
      <p:ext uri="{BB962C8B-B14F-4D97-AF65-F5344CB8AC3E}">
        <p14:creationId xmlns:p14="http://schemas.microsoft.com/office/powerpoint/2010/main" val="7573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1182451" y="-40092"/>
            <a:ext cx="6529589" cy="69881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vert="horz" lIns="92075" tIns="46037" rIns="92075" bIns="4603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" sz="4000" kern="0" dirty="0">
              <a:ln w="1905"/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8164" y="1375251"/>
            <a:ext cx="7815251" cy="3331313"/>
          </a:xfrm>
        </p:spPr>
        <p:txBody>
          <a:bodyPr/>
          <a:lstStyle/>
          <a:p>
            <a:pPr algn="just"/>
            <a:endParaRPr lang="es-CO" sz="2400" dirty="0">
              <a:latin typeface="Abadi" panose="020B0604020104020204" pitchFamily="34" charset="0"/>
            </a:endParaRPr>
          </a:p>
        </p:txBody>
      </p:sp>
      <p:pic>
        <p:nvPicPr>
          <p:cNvPr id="2050" name="Picture 2" descr="Conc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10" y="1375251"/>
            <a:ext cx="3457256" cy="192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94157" y="5921852"/>
            <a:ext cx="3741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/>
              <a:t>Fuente: </a:t>
            </a:r>
            <a:r>
              <a:rPr lang="es-CO" sz="1000" dirty="0" smtClean="0"/>
              <a:t>CEMEX – CONCRETOS, METRO CUBICO, CONCRETART </a:t>
            </a:r>
            <a:r>
              <a:rPr lang="es-CO" sz="1000" dirty="0" smtClean="0">
                <a:hlinkClick r:id="rId3"/>
              </a:rPr>
              <a:t>https</a:t>
            </a:r>
            <a:r>
              <a:rPr lang="es-CO" sz="1000" dirty="0">
                <a:hlinkClick r:id="rId3"/>
              </a:rPr>
              <a:t>://paginas.seccionamarilla.com.mx/img/2138/396.jpg</a:t>
            </a:r>
            <a:r>
              <a:rPr lang="es-CO" sz="1000" dirty="0"/>
              <a:t> </a:t>
            </a:r>
          </a:p>
        </p:txBody>
      </p:sp>
      <p:pic>
        <p:nvPicPr>
          <p:cNvPr id="2052" name="Picture 4" descr="concr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4" b="5568"/>
          <a:stretch/>
        </p:blipFill>
        <p:spPr bwMode="auto">
          <a:xfrm>
            <a:off x="475283" y="2602634"/>
            <a:ext cx="2156705" cy="32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9484" t="46258" r="50555" b="16768"/>
          <a:stretch/>
        </p:blipFill>
        <p:spPr>
          <a:xfrm>
            <a:off x="3256510" y="3365184"/>
            <a:ext cx="2143394" cy="2233237"/>
          </a:xfrm>
          <a:prstGeom prst="rect">
            <a:avLst/>
          </a:prstGeom>
        </p:spPr>
      </p:pic>
      <p:graphicFrame>
        <p:nvGraphicFramePr>
          <p:cNvPr id="10" name="Marcador de contenido 4">
            <a:extLst>
              <a:ext uri="{FF2B5EF4-FFF2-40B4-BE49-F238E27FC236}">
                <a16:creationId xmlns:a16="http://schemas.microsoft.com/office/drawing/2014/main" xmlns="" id="{EC751075-1460-448E-B3B1-66C8D64E3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63967"/>
              </p:ext>
            </p:extLst>
          </p:nvPr>
        </p:nvGraphicFramePr>
        <p:xfrm>
          <a:off x="4819684" y="1025232"/>
          <a:ext cx="8607829" cy="509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8164" y="285529"/>
            <a:ext cx="5627155" cy="5779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92075" tIns="46037" rIns="92075" bIns="46037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2800" kern="0" dirty="0">
                <a:ln w="1905"/>
                <a:solidFill>
                  <a:schemeClr val="bg1"/>
                </a:solidFill>
                <a:latin typeface="Arial Black" panose="020B0A04020102020204" pitchFamily="34" charset="0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38174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idx="1"/>
          </p:nvPr>
        </p:nvSpPr>
        <p:spPr>
          <a:xfrm>
            <a:off x="0" y="296562"/>
            <a:ext cx="6746789" cy="5779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92075" tIns="46037" rIns="92075" bIns="4603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>
              <a:defRPr/>
            </a:pPr>
            <a:r>
              <a:rPr lang="es-ES" sz="2800" kern="0" dirty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BASES </a:t>
            </a:r>
            <a:r>
              <a:rPr lang="es-ES" sz="2800" kern="0" dirty="0" smtClean="0">
                <a:ln w="1905"/>
                <a:solidFill>
                  <a:schemeClr val="bg1"/>
                </a:solidFill>
                <a:latin typeface="Impact" panose="020B0806030902050204" pitchFamily="34" charset="0"/>
              </a:rPr>
              <a:t>LEGALES</a:t>
            </a:r>
            <a:endParaRPr lang="es-ES" sz="2800" kern="0" dirty="0">
              <a:ln w="1905"/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931627"/>
              </p:ext>
            </p:extLst>
          </p:nvPr>
        </p:nvGraphicFramePr>
        <p:xfrm>
          <a:off x="516835" y="1232451"/>
          <a:ext cx="11231217" cy="4854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191">
                  <a:extLst>
                    <a:ext uri="{9D8B030D-6E8A-4147-A177-3AD203B41FA5}">
                      <a16:colId xmlns:a16="http://schemas.microsoft.com/office/drawing/2014/main" xmlns="" val="2191196558"/>
                    </a:ext>
                  </a:extLst>
                </a:gridCol>
                <a:gridCol w="3478696">
                  <a:extLst>
                    <a:ext uri="{9D8B030D-6E8A-4147-A177-3AD203B41FA5}">
                      <a16:colId xmlns:a16="http://schemas.microsoft.com/office/drawing/2014/main" xmlns="" val="1884622060"/>
                    </a:ext>
                  </a:extLst>
                </a:gridCol>
                <a:gridCol w="5824330">
                  <a:extLst>
                    <a:ext uri="{9D8B030D-6E8A-4147-A177-3AD203B41FA5}">
                      <a16:colId xmlns:a16="http://schemas.microsoft.com/office/drawing/2014/main" xmlns="" val="1768404890"/>
                    </a:ext>
                  </a:extLst>
                </a:gridCol>
              </a:tblGrid>
              <a:tr h="506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Norma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Autor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Descripción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18866807"/>
                  </a:ext>
                </a:extLst>
              </a:tr>
              <a:tr h="1180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Resolución 8321 de 1983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Ministerio de Salud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Por la cual se dictan normas sobre Protección y conservación de la audición, por causa de la producción y emisión de ruidos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40700767"/>
                  </a:ext>
                </a:extLst>
              </a:tr>
              <a:tr h="8920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Resolución 1792 de 1990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Ministerio de Trabajo y Seguridad Social y Salud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Por el cual se adoptan valores límites permisibles para la exposición ocupacional al ruido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1783597"/>
                  </a:ext>
                </a:extLst>
              </a:tr>
              <a:tr h="8920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Resolución 627 de 2006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Ministerio de Ambiente, Vivienda y Desarrollo Territorial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Por la cual se establece la norma nacional de emisión de ruido y ruido ambiental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55802594"/>
                  </a:ext>
                </a:extLst>
              </a:tr>
              <a:tr h="1382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Resolución 2844 de 2007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Ministerio de la Protección Social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Guías de Atención Integral de Salud Ocupacional Basadas en la Evidencia - Hipoacusia Neurosensorial Inducida por Ruido en el lugar de Trabajo. GATI-HNIR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27246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7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1517797" y="367862"/>
            <a:ext cx="10674204" cy="49810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vert="horz" lIns="92075" tIns="46037" rIns="92075" bIns="4603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s-ES" sz="4000" kern="0" dirty="0">
              <a:ln w="1905"/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506A6F1-9474-4DE8-86A3-0D0C54E9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594" y="1525367"/>
            <a:ext cx="10528838" cy="4525963"/>
          </a:xfrm>
        </p:spPr>
        <p:txBody>
          <a:bodyPr/>
          <a:lstStyle/>
          <a:p>
            <a:pPr marL="0" lvl="0" indent="0">
              <a:buNone/>
            </a:pPr>
            <a:r>
              <a:rPr lang="es-ES" sz="2400" dirty="0">
                <a:solidFill>
                  <a:srgbClr val="FF0000"/>
                </a:solidFill>
                <a:latin typeface="Abadi" panose="020B0604020104020204" pitchFamily="34" charset="0"/>
              </a:rPr>
              <a:t>Internacionales</a:t>
            </a:r>
          </a:p>
          <a:p>
            <a:pPr lvl="1"/>
            <a:r>
              <a:rPr lang="es-CO" sz="2400" dirty="0">
                <a:latin typeface="Abadi" panose="020B0604020104020204" pitchFamily="34" charset="0"/>
              </a:rPr>
              <a:t>Efectos del ruido en la presión arterial en trabajadores de una empresa petrolera venezolana- Fernández, </a:t>
            </a:r>
            <a:r>
              <a:rPr lang="es-CO" sz="2400" dirty="0" err="1">
                <a:latin typeface="Abadi" panose="020B0604020104020204" pitchFamily="34" charset="0"/>
              </a:rPr>
              <a:t>Bultrón</a:t>
            </a:r>
            <a:r>
              <a:rPr lang="es-CO" sz="2400" dirty="0">
                <a:latin typeface="Abadi" panose="020B0604020104020204" pitchFamily="34" charset="0"/>
              </a:rPr>
              <a:t> y Colina. 2010</a:t>
            </a:r>
            <a:endParaRPr lang="es-ES" sz="2400" dirty="0">
              <a:latin typeface="Abadi" panose="020B0604020104020204" pitchFamily="34" charset="0"/>
            </a:endParaRPr>
          </a:p>
          <a:p>
            <a:pPr lvl="1"/>
            <a:r>
              <a:rPr lang="es-CO" sz="2400" dirty="0">
                <a:latin typeface="Abadi" panose="020B0604020104020204" pitchFamily="34" charset="0"/>
              </a:rPr>
              <a:t>Gestión del peligro ruido en Cementos Progreso - Escobar, Roldán y Cruz. 2014.</a:t>
            </a:r>
            <a:endParaRPr lang="es-ES" sz="2400" dirty="0">
              <a:latin typeface="Abadi" panose="020B0604020104020204" pitchFamily="34" charset="0"/>
            </a:endParaRPr>
          </a:p>
          <a:p>
            <a:pPr marL="57150" indent="0">
              <a:buNone/>
            </a:pPr>
            <a:r>
              <a:rPr lang="es-ES" sz="2400" dirty="0">
                <a:solidFill>
                  <a:srgbClr val="FF0000"/>
                </a:solidFill>
                <a:latin typeface="Abadi" panose="020B0604020104020204" pitchFamily="34" charset="0"/>
              </a:rPr>
              <a:t>Nacionales</a:t>
            </a:r>
          </a:p>
          <a:p>
            <a:pPr lvl="1">
              <a:buFontTx/>
              <a:buChar char="-"/>
            </a:pPr>
            <a:r>
              <a:rPr lang="es-CO" sz="2400" dirty="0">
                <a:latin typeface="Abadi" panose="020B0604020104020204" pitchFamily="34" charset="0"/>
              </a:rPr>
              <a:t>Encuesta de conocimientos, actitudes y prácticas – CAP de ruido en zona priorizada, Girardot 2014 – Murcia Monrroy. 2014.</a:t>
            </a:r>
            <a:endParaRPr lang="es-ES" sz="2400" dirty="0">
              <a:latin typeface="Abadi" panose="020B0604020104020204" pitchFamily="34" charset="0"/>
            </a:endParaRPr>
          </a:p>
          <a:p>
            <a:pPr lvl="1">
              <a:buFontTx/>
              <a:buChar char="-"/>
            </a:pPr>
            <a:r>
              <a:rPr lang="es-CO" sz="2400" dirty="0">
                <a:latin typeface="Abadi" panose="020B0604020104020204" pitchFamily="34" charset="0"/>
              </a:rPr>
              <a:t>Evaluación de la percepción del riesgo en trabajadores de una empresa del sector de la construcción en Bogotá – González. 2011.</a:t>
            </a:r>
            <a:endParaRPr lang="es-ES" sz="2400" dirty="0">
              <a:latin typeface="Abadi" panose="020B0604020104020204" pitchFamily="34" charset="0"/>
            </a:endParaRPr>
          </a:p>
          <a:p>
            <a:endParaRPr lang="es-CO" sz="2400" dirty="0"/>
          </a:p>
        </p:txBody>
      </p:sp>
      <p:pic>
        <p:nvPicPr>
          <p:cNvPr id="2052" name="Picture 4" descr="Imagen relacionada">
            <a:extLst>
              <a:ext uri="{FF2B5EF4-FFF2-40B4-BE49-F238E27FC236}">
                <a16:creationId xmlns:a16="http://schemas.microsoft.com/office/drawing/2014/main" xmlns="" id="{CA320B1C-5CD8-4AD1-983A-A1CE58E04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2" y="1955409"/>
            <a:ext cx="1245821" cy="124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colombia">
            <a:extLst>
              <a:ext uri="{FF2B5EF4-FFF2-40B4-BE49-F238E27FC236}">
                <a16:creationId xmlns:a16="http://schemas.microsoft.com/office/drawing/2014/main" xmlns="" id="{29E3290E-A5A4-416E-8E23-A3791449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9" y="4269629"/>
            <a:ext cx="1026908" cy="11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351377"/>
            <a:ext cx="7215389" cy="485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lIns="69056" tIns="34528" rIns="69056" bIns="3452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400" kern="0" dirty="0">
                <a:ln w="1905"/>
                <a:solidFill>
                  <a:schemeClr val="bg1"/>
                </a:solidFill>
                <a:latin typeface="Arial Black" panose="020B0A04020102020204" pitchFamily="34" charset="0"/>
              </a:rPr>
              <a:t>ANTECEDENTES  INVESTIGATIVOS</a:t>
            </a:r>
          </a:p>
        </p:txBody>
      </p:sp>
    </p:spTree>
    <p:extLst>
      <p:ext uri="{BB962C8B-B14F-4D97-AF65-F5344CB8AC3E}">
        <p14:creationId xmlns:p14="http://schemas.microsoft.com/office/powerpoint/2010/main" val="26835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2455</Words>
  <Application>Microsoft Office PowerPoint</Application>
  <PresentationFormat>Panorámica</PresentationFormat>
  <Paragraphs>423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Abadi</vt:lpstr>
      <vt:lpstr>Arial</vt:lpstr>
      <vt:lpstr>Arial Black</vt:lpstr>
      <vt:lpstr>Calibri</vt:lpstr>
      <vt:lpstr>Calibri Light</vt:lpstr>
      <vt:lpstr>Impact</vt:lpstr>
      <vt:lpstr>Symbol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Lilibeth Johana Duran Perez</dc:creator>
  <cp:lastModifiedBy>Usuario</cp:lastModifiedBy>
  <cp:revision>257</cp:revision>
  <cp:lastPrinted>2017-03-01T20:00:57Z</cp:lastPrinted>
  <dcterms:created xsi:type="dcterms:W3CDTF">2016-09-06T14:37:06Z</dcterms:created>
  <dcterms:modified xsi:type="dcterms:W3CDTF">2018-10-26T15:54:23Z</dcterms:modified>
</cp:coreProperties>
</file>